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2" r:id="rId3"/>
    <p:sldId id="270" r:id="rId4"/>
    <p:sldId id="263" r:id="rId5"/>
    <p:sldId id="271" r:id="rId6"/>
    <p:sldId id="272" r:id="rId7"/>
    <p:sldId id="264" r:id="rId8"/>
    <p:sldId id="265" r:id="rId9"/>
    <p:sldId id="275" r:id="rId10"/>
    <p:sldId id="266" r:id="rId11"/>
    <p:sldId id="267" r:id="rId12"/>
    <p:sldId id="268" r:id="rId13"/>
    <p:sldId id="273" r:id="rId14"/>
    <p:sldId id="274" r:id="rId15"/>
    <p:sldId id="276" r:id="rId16"/>
    <p:sldId id="269" r:id="rId17"/>
    <p:sldId id="277" r:id="rId18"/>
    <p:sldId id="278" r:id="rId19"/>
    <p:sldId id="289" r:id="rId20"/>
    <p:sldId id="279" r:id="rId21"/>
    <p:sldId id="280" r:id="rId22"/>
    <p:sldId id="285" r:id="rId23"/>
    <p:sldId id="290" r:id="rId24"/>
    <p:sldId id="291" r:id="rId25"/>
    <p:sldId id="286" r:id="rId26"/>
    <p:sldId id="287" r:id="rId27"/>
    <p:sldId id="281" r:id="rId28"/>
    <p:sldId id="282" r:id="rId29"/>
    <p:sldId id="283" r:id="rId30"/>
    <p:sldId id="284" r:id="rId31"/>
    <p:sldId id="288" r:id="rId3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40" autoAdjust="0"/>
    <p:restoredTop sz="94660"/>
  </p:normalViewPr>
  <p:slideViewPr>
    <p:cSldViewPr>
      <p:cViewPr varScale="1">
        <p:scale>
          <a:sx n="85" d="100"/>
          <a:sy n="85" d="100"/>
        </p:scale>
        <p:origin x="-1219"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F975237-69FB-498A-9C8C-D70C49787DD2}" type="datetimeFigureOut">
              <a:rPr lang="ru-RU" smtClean="0"/>
              <a:pPr/>
              <a:t>22.02.2016</a:t>
            </a:fld>
            <a:endParaRPr lang="ru-RU"/>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ru-RU"/>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9CF2C693-3D0B-4DCA-B4BE-59C9BBEBF251}"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F975237-69FB-498A-9C8C-D70C49787DD2}" type="datetimeFigureOut">
              <a:rPr lang="ru-RU" smtClean="0"/>
              <a:pPr/>
              <a:t>22.02.2016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CF2C693-3D0B-4DCA-B4BE-59C9BBEBF25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BF975237-69FB-498A-9C8C-D70C49787DD2}" type="datetimeFigureOut">
              <a:rPr lang="ru-RU" smtClean="0"/>
              <a:pPr/>
              <a:t>22.02.2016</a:t>
            </a:fld>
            <a:endParaRPr lang="ru-RU"/>
          </a:p>
        </p:txBody>
      </p:sp>
      <p:sp>
        <p:nvSpPr>
          <p:cNvPr id="5" name="Нижний колонтитул 4"/>
          <p:cNvSpPr>
            <a:spLocks noGrp="1"/>
          </p:cNvSpPr>
          <p:nvPr>
            <p:ph type="ftr" sz="quarter" idx="11"/>
          </p:nvPr>
        </p:nvSpPr>
        <p:spPr>
          <a:xfrm>
            <a:off x="457201" y="6248207"/>
            <a:ext cx="5573483" cy="365125"/>
          </a:xfrm>
        </p:spPr>
        <p:txBody>
          <a:bodyPr/>
          <a:lstStyle/>
          <a:p>
            <a:endParaRPr lang="ru-RU"/>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8" y="144462"/>
            <a:ext cx="533400" cy="244476"/>
          </a:xfrm>
        </p:spPr>
        <p:txBody>
          <a:bodyPr/>
          <a:lstStyle/>
          <a:p>
            <a:fld id="{9CF2C693-3D0B-4DCA-B4BE-59C9BBEBF251}"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BF975237-69FB-498A-9C8C-D70C49787DD2}" type="datetimeFigureOut">
              <a:rPr lang="ru-RU" smtClean="0"/>
              <a:pPr/>
              <a:t>22.02.2016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9CF2C693-3D0B-4DCA-B4BE-59C9BBEBF251}" type="slidenum">
              <a:rPr lang="ru-RU" smtClean="0"/>
              <a:pPr/>
              <a:t>‹#›</a:t>
            </a:fld>
            <a:endParaRPr lang="ru-RU"/>
          </a:p>
        </p:txBody>
      </p:sp>
      <p:sp>
        <p:nvSpPr>
          <p:cNvPr id="8" name="Содержимое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BF975237-69FB-498A-9C8C-D70C49787DD2}" type="datetimeFigureOut">
              <a:rPr lang="ru-RU" smtClean="0"/>
              <a:pPr/>
              <a:t>22.02.2016</a:t>
            </a:fld>
            <a:endParaRPr lang="ru-RU"/>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CF2C693-3D0B-4DCA-B4BE-59C9BBEBF251}" type="slidenum">
              <a:rPr lang="ru-RU" smtClean="0"/>
              <a:pPr/>
              <a:t>‹#›</a:t>
            </a:fld>
            <a:endParaRPr lang="ru-RU"/>
          </a:p>
        </p:txBody>
      </p:sp>
      <p:sp>
        <p:nvSpPr>
          <p:cNvPr id="14" name="Нижний колонтитул 13"/>
          <p:cNvSpPr>
            <a:spLocks noGrp="1"/>
          </p:cNvSpPr>
          <p:nvPr>
            <p:ph type="ftr" sz="quarter" idx="12"/>
          </p:nvPr>
        </p:nvSpPr>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Содержимое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BF975237-69FB-498A-9C8C-D70C49787DD2}" type="datetimeFigureOut">
              <a:rPr lang="ru-RU" smtClean="0"/>
              <a:pPr/>
              <a:t>22.02.2016</a:t>
            </a:fld>
            <a:endParaRPr lang="ru-RU"/>
          </a:p>
        </p:txBody>
      </p:sp>
      <p:sp>
        <p:nvSpPr>
          <p:cNvPr id="10" name="Номер слайда 9"/>
          <p:cNvSpPr>
            <a:spLocks noGrp="1"/>
          </p:cNvSpPr>
          <p:nvPr>
            <p:ph type="sldNum" sz="quarter" idx="16"/>
          </p:nvPr>
        </p:nvSpPr>
        <p:spPr/>
        <p:txBody>
          <a:bodyPr rtlCol="0"/>
          <a:lstStyle/>
          <a:p>
            <a:fld id="{9CF2C693-3D0B-4DCA-B4BE-59C9BBEBF251}" type="slidenum">
              <a:rPr lang="ru-RU" smtClean="0"/>
              <a:pPr/>
              <a:t>‹#›</a:t>
            </a:fld>
            <a:endParaRPr lang="ru-RU"/>
          </a:p>
        </p:txBody>
      </p:sp>
      <p:sp>
        <p:nvSpPr>
          <p:cNvPr id="12" name="Нижний колонтитул 11"/>
          <p:cNvSpPr>
            <a:spLocks noGrp="1"/>
          </p:cNvSpPr>
          <p:nvPr>
            <p:ph type="ftr" sz="quarter" idx="17"/>
          </p:nvPr>
        </p:nvSpPr>
        <p:spPr/>
        <p:txBody>
          <a:bodyPr rtlCol="0"/>
          <a:lstStyle/>
          <a:p>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Содержимое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BF975237-69FB-498A-9C8C-D70C49787DD2}" type="datetimeFigureOut">
              <a:rPr lang="ru-RU" smtClean="0"/>
              <a:pPr/>
              <a:t>22.02.2016</a:t>
            </a:fld>
            <a:endParaRPr lang="ru-RU"/>
          </a:p>
        </p:txBody>
      </p:sp>
      <p:sp>
        <p:nvSpPr>
          <p:cNvPr id="12" name="Номер слайда 11"/>
          <p:cNvSpPr>
            <a:spLocks noGrp="1"/>
          </p:cNvSpPr>
          <p:nvPr>
            <p:ph type="sldNum" sz="quarter" idx="16"/>
          </p:nvPr>
        </p:nvSpPr>
        <p:spPr/>
        <p:txBody>
          <a:bodyPr rtlCol="0"/>
          <a:lstStyle/>
          <a:p>
            <a:fld id="{9CF2C693-3D0B-4DCA-B4BE-59C9BBEBF251}" type="slidenum">
              <a:rPr lang="ru-RU" smtClean="0"/>
              <a:pPr/>
              <a:t>‹#›</a:t>
            </a:fld>
            <a:endParaRPr lang="ru-RU"/>
          </a:p>
        </p:txBody>
      </p:sp>
      <p:sp>
        <p:nvSpPr>
          <p:cNvPr id="14" name="Нижний колонтитул 13"/>
          <p:cNvSpPr>
            <a:spLocks noGrp="1"/>
          </p:cNvSpPr>
          <p:nvPr>
            <p:ph type="ftr" sz="quarter" idx="17"/>
          </p:nvPr>
        </p:nvSpPr>
        <p:spPr/>
        <p:txBody>
          <a:bodyPr rtlCol="0"/>
          <a:lstStyle/>
          <a:p>
            <a:endParaRPr lang="ru-RU"/>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F975237-69FB-498A-9C8C-D70C49787DD2}" type="datetimeFigureOut">
              <a:rPr lang="ru-RU" smtClean="0"/>
              <a:pPr/>
              <a:t>22.02.2016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9CF2C693-3D0B-4DCA-B4BE-59C9BBEBF25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F975237-69FB-498A-9C8C-D70C49787DD2}" type="datetimeFigureOut">
              <a:rPr lang="ru-RU" smtClean="0"/>
              <a:pPr/>
              <a:t>22.02.2016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9CF2C693-3D0B-4DCA-B4BE-59C9BBEBF25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F975237-69FB-498A-9C8C-D70C49787DD2}" type="datetimeFigureOut">
              <a:rPr lang="ru-RU" smtClean="0"/>
              <a:pPr/>
              <a:t>22.02.2016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9CF2C693-3D0B-4DCA-B4BE-59C9BBEBF251}" type="slidenum">
              <a:rPr lang="ru-RU" smtClean="0"/>
              <a:pPr/>
              <a:t>‹#›</a:t>
            </a:fld>
            <a:endParaRPr lang="ru-RU"/>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0"/>
            <a:ext cx="2667000" cy="365125"/>
          </a:xfrm>
        </p:spPr>
        <p:txBody>
          <a:bodyPr rtlCol="0"/>
          <a:lstStyle/>
          <a:p>
            <a:fld id="{BF975237-69FB-498A-9C8C-D70C49787DD2}" type="datetimeFigureOut">
              <a:rPr lang="ru-RU" smtClean="0"/>
              <a:pPr/>
              <a:t>22.02.2016</a:t>
            </a:fld>
            <a:endParaRPr lang="ru-RU"/>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9CF2C693-3D0B-4DCA-B4BE-59C9BBEBF251}" type="slidenum">
              <a:rPr lang="ru-RU" smtClean="0"/>
              <a:pPr/>
              <a:t>‹#›</a:t>
            </a:fld>
            <a:endParaRPr lang="ru-RU"/>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ru-RU"/>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F975237-69FB-498A-9C8C-D70C49787DD2}" type="datetimeFigureOut">
              <a:rPr lang="ru-RU" smtClean="0"/>
              <a:pPr/>
              <a:t>22.02.2016</a:t>
            </a:fld>
            <a:endParaRPr lang="ru-RU"/>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CF2C693-3D0B-4DCA-B4BE-59C9BBEBF251}"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1772816"/>
            <a:ext cx="7435552" cy="4094584"/>
          </a:xfrm>
        </p:spPr>
        <p:txBody>
          <a:bodyPr>
            <a:normAutofit fontScale="90000"/>
          </a:bodyPr>
          <a:lstStyle/>
          <a:p>
            <a:pPr algn="ctr"/>
            <a:r>
              <a:rPr lang="ru-RU" sz="4900" b="1" dirty="0" smtClean="0">
                <a:latin typeface="Batang" pitchFamily="18" charset="-127"/>
                <a:ea typeface="Batang" pitchFamily="18" charset="-127"/>
              </a:rPr>
              <a:t/>
            </a:r>
            <a:br>
              <a:rPr lang="ru-RU" sz="4900" b="1" dirty="0" smtClean="0">
                <a:latin typeface="Batang" pitchFamily="18" charset="-127"/>
                <a:ea typeface="Batang" pitchFamily="18" charset="-127"/>
              </a:rPr>
            </a:br>
            <a:r>
              <a:rPr lang="ru-RU" sz="4900" b="1" dirty="0" smtClean="0">
                <a:latin typeface="Batang" pitchFamily="18" charset="-127"/>
                <a:ea typeface="Batang" pitchFamily="18" charset="-127"/>
              </a:rPr>
              <a:t/>
            </a:r>
            <a:br>
              <a:rPr lang="ru-RU" sz="4900" b="1" dirty="0" smtClean="0">
                <a:latin typeface="Batang" pitchFamily="18" charset="-127"/>
                <a:ea typeface="Batang" pitchFamily="18" charset="-127"/>
              </a:rPr>
            </a:br>
            <a:r>
              <a:rPr lang="ru-RU" sz="4900" b="1" dirty="0" smtClean="0">
                <a:latin typeface="Batang" pitchFamily="18" charset="-127"/>
                <a:ea typeface="Batang" pitchFamily="18" charset="-127"/>
              </a:rPr>
              <a:t>ПРАЗДНИК ВОИНОВ СИНТЕЗА</a:t>
            </a:r>
            <a:r>
              <a:rPr lang="ru-RU" dirty="0" smtClean="0"/>
              <a:t/>
            </a:r>
            <a:br>
              <a:rPr lang="ru-RU" dirty="0" smtClean="0"/>
            </a:br>
            <a:r>
              <a:rPr lang="ru-RU" dirty="0" smtClean="0"/>
              <a:t/>
            </a:r>
            <a:br>
              <a:rPr lang="ru-RU" dirty="0" smtClean="0"/>
            </a:br>
            <a:r>
              <a:rPr lang="ru-RU" sz="4000" b="1" dirty="0" smtClean="0">
                <a:latin typeface="Batang" pitchFamily="18" charset="-127"/>
                <a:ea typeface="Batang" pitchFamily="18" charset="-127"/>
              </a:rPr>
              <a:t>23 ФЕВРАЛЯ 2013 г.</a:t>
            </a:r>
            <a:r>
              <a:rPr lang="ru-RU" dirty="0" smtClean="0"/>
              <a:t/>
            </a:r>
            <a:br>
              <a:rPr lang="ru-RU" dirty="0" smtClean="0"/>
            </a:br>
            <a:r>
              <a:rPr lang="ru-RU" dirty="0" smtClean="0"/>
              <a:t/>
            </a:r>
            <a:br>
              <a:rPr lang="ru-RU" dirty="0" smtClean="0"/>
            </a:br>
            <a:endParaRPr lang="ru-RU" dirty="0"/>
          </a:p>
        </p:txBody>
      </p:sp>
      <p:sp>
        <p:nvSpPr>
          <p:cNvPr id="3" name="Подзаголовок 2"/>
          <p:cNvSpPr>
            <a:spLocks noGrp="1"/>
          </p:cNvSpPr>
          <p:nvPr>
            <p:ph type="subTitle" idx="1"/>
          </p:nvPr>
        </p:nvSpPr>
        <p:spPr/>
        <p:txBody>
          <a:bodyPr>
            <a:normAutofit fontScale="77500" lnSpcReduction="20000"/>
          </a:bodyPr>
          <a:lstStyle/>
          <a:p>
            <a:r>
              <a:rPr lang="ru-RU" dirty="0" smtClean="0"/>
              <a:t>Праздники ИДИВО</a:t>
            </a:r>
          </a:p>
          <a:p>
            <a:r>
              <a:rPr lang="ru-RU" dirty="0" smtClean="0"/>
              <a:t>Подразделение цивилизации ИДИВО 190 И</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latin typeface="Batang" pitchFamily="18" charset="-127"/>
                <a:ea typeface="Batang" pitchFamily="18" charset="-127"/>
              </a:rPr>
              <a:t>Воин Огня</a:t>
            </a:r>
            <a:endParaRPr lang="ru-RU" b="1" dirty="0">
              <a:latin typeface="Batang" pitchFamily="18" charset="-127"/>
              <a:ea typeface="Batang" pitchFamily="18" charset="-127"/>
            </a:endParaRPr>
          </a:p>
        </p:txBody>
      </p:sp>
      <p:sp>
        <p:nvSpPr>
          <p:cNvPr id="3" name="Содержимое 2"/>
          <p:cNvSpPr>
            <a:spLocks noGrp="1"/>
          </p:cNvSpPr>
          <p:nvPr>
            <p:ph sz="quarter" idx="1"/>
          </p:nvPr>
        </p:nvSpPr>
        <p:spPr>
          <a:xfrm>
            <a:off x="612648" y="1600200"/>
            <a:ext cx="8153400" cy="4781128"/>
          </a:xfrm>
        </p:spPr>
        <p:txBody>
          <a:bodyPr>
            <a:normAutofit fontScale="92500" lnSpcReduction="20000"/>
          </a:bodyPr>
          <a:lstStyle/>
          <a:p>
            <a:pPr algn="just"/>
            <a:r>
              <a:rPr lang="ru-RU" dirty="0" smtClean="0">
                <a:solidFill>
                  <a:schemeClr val="accent1">
                    <a:lumMod val="50000"/>
                  </a:schemeClr>
                </a:solidFill>
                <a:latin typeface="Century Gothic" pitchFamily="34" charset="0"/>
              </a:rPr>
              <a:t>Есть совершенно странные ситуации, где ты сам должен преобразиться, чтобы её исполнить.</a:t>
            </a:r>
          </a:p>
          <a:p>
            <a:pPr algn="just"/>
            <a:r>
              <a:rPr lang="ru-RU" b="1" dirty="0" smtClean="0">
                <a:solidFill>
                  <a:schemeClr val="accent1">
                    <a:lumMod val="50000"/>
                  </a:schemeClr>
                </a:solidFill>
                <a:latin typeface="Century Gothic" pitchFamily="34" charset="0"/>
              </a:rPr>
              <a:t>«Папа, я сливаюсь с тобой, Магнит с тобой своими частями. Воин Огня Изначально Вышестоящий Отец является мною, а я клеточка и часть его </a:t>
            </a:r>
            <a:r>
              <a:rPr lang="ru-RU" b="1" dirty="0" err="1" smtClean="0">
                <a:solidFill>
                  <a:schemeClr val="accent1">
                    <a:lumMod val="50000"/>
                  </a:schemeClr>
                </a:solidFill>
                <a:latin typeface="Century Gothic" pitchFamily="34" charset="0"/>
              </a:rPr>
              <a:t>омежная</a:t>
            </a:r>
            <a:r>
              <a:rPr lang="ru-RU" b="1" dirty="0" smtClean="0">
                <a:solidFill>
                  <a:schemeClr val="accent1">
                    <a:lumMod val="50000"/>
                  </a:schemeClr>
                </a:solidFill>
                <a:latin typeface="Century Gothic" pitchFamily="34" charset="0"/>
              </a:rPr>
              <a:t>. И всё, что Воинство Отца имеет, Изначально Вышестоящего, выражается мною на эту ситуацию в данном опыте, чтобы было исполнено поручение».</a:t>
            </a:r>
          </a:p>
          <a:p>
            <a:pPr algn="just">
              <a:buNone/>
            </a:pPr>
            <a:endParaRPr lang="ru-RU" b="1" dirty="0" smtClean="0">
              <a:solidFill>
                <a:schemeClr val="accent1">
                  <a:lumMod val="50000"/>
                </a:schemeClr>
              </a:solidFill>
              <a:latin typeface="Century Gothic" pitchFamily="34" charset="0"/>
            </a:endParaRPr>
          </a:p>
          <a:p>
            <a:pPr algn="just">
              <a:buNone/>
            </a:pPr>
            <a:r>
              <a:rPr lang="ru-RU" sz="2100" b="1" dirty="0" smtClean="0">
                <a:solidFill>
                  <a:schemeClr val="accent1">
                    <a:lumMod val="50000"/>
                  </a:schemeClr>
                </a:solidFill>
                <a:latin typeface="Century Gothic" pitchFamily="34" charset="0"/>
                <a:ea typeface="Batang" pitchFamily="18" charset="-127"/>
                <a:cs typeface="Aharoni" pitchFamily="2" charset="-79"/>
              </a:rPr>
              <a:t>4 круг Профессионального Синтеза ИДИВО 23-24 февраля 2013 года, Краснодар</a:t>
            </a:r>
          </a:p>
          <a:p>
            <a:pPr algn="just">
              <a:buNone/>
            </a:pPr>
            <a:endParaRPr lang="ru-RU" b="1" dirty="0" smtClean="0">
              <a:solidFill>
                <a:schemeClr val="accent1">
                  <a:lumMod val="50000"/>
                </a:schemeClr>
              </a:solidFill>
              <a:latin typeface="Century Gothic" pitchFamily="34" charset="0"/>
            </a:endParaRPr>
          </a:p>
          <a:p>
            <a:pPr algn="just"/>
            <a:endParaRPr lang="ru-RU" b="1" dirty="0">
              <a:solidFill>
                <a:schemeClr val="accent1">
                  <a:lumMod val="50000"/>
                </a:schemeClr>
              </a:solidFill>
              <a:latin typeface="Century Gothic"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latin typeface="Batang" pitchFamily="18" charset="-127"/>
                <a:ea typeface="Batang" pitchFamily="18" charset="-127"/>
              </a:rPr>
              <a:t>Воинство Огня</a:t>
            </a:r>
            <a:endParaRPr lang="ru-RU" b="1" dirty="0">
              <a:latin typeface="Batang" pitchFamily="18" charset="-127"/>
              <a:ea typeface="Batang" pitchFamily="18" charset="-127"/>
            </a:endParaRPr>
          </a:p>
        </p:txBody>
      </p:sp>
      <p:sp>
        <p:nvSpPr>
          <p:cNvPr id="3" name="Содержимое 2"/>
          <p:cNvSpPr>
            <a:spLocks noGrp="1"/>
          </p:cNvSpPr>
          <p:nvPr>
            <p:ph sz="quarter" idx="1"/>
          </p:nvPr>
        </p:nvSpPr>
        <p:spPr/>
        <p:txBody>
          <a:bodyPr>
            <a:normAutofit fontScale="70000" lnSpcReduction="20000"/>
          </a:bodyPr>
          <a:lstStyle/>
          <a:p>
            <a:pPr algn="just"/>
            <a:r>
              <a:rPr lang="ru-RU" dirty="0" smtClean="0">
                <a:solidFill>
                  <a:schemeClr val="accent1">
                    <a:lumMod val="50000"/>
                  </a:schemeClr>
                </a:solidFill>
                <a:latin typeface="Century Gothic" pitchFamily="34" charset="0"/>
              </a:rPr>
              <a:t>Выражение Отца, выражение Владыки, выражение присутствий, быстрое сканирование, быстрое твоё переформатирование – это </a:t>
            </a:r>
            <a:r>
              <a:rPr lang="ru-RU" b="1" dirty="0" smtClean="0">
                <a:solidFill>
                  <a:schemeClr val="accent1">
                    <a:lumMod val="50000"/>
                  </a:schemeClr>
                </a:solidFill>
                <a:latin typeface="Century Gothic" pitchFamily="34" charset="0"/>
              </a:rPr>
              <a:t>Воинство Огня</a:t>
            </a:r>
            <a:r>
              <a:rPr lang="ru-RU" dirty="0" smtClean="0">
                <a:solidFill>
                  <a:schemeClr val="accent1">
                    <a:lumMod val="50000"/>
                  </a:schemeClr>
                </a:solidFill>
                <a:latin typeface="Century Gothic" pitchFamily="34" charset="0"/>
              </a:rPr>
              <a:t>.</a:t>
            </a:r>
          </a:p>
          <a:p>
            <a:pPr algn="just"/>
            <a:r>
              <a:rPr lang="ru-RU" dirty="0" smtClean="0">
                <a:solidFill>
                  <a:schemeClr val="accent1">
                    <a:lumMod val="50000"/>
                  </a:schemeClr>
                </a:solidFill>
                <a:latin typeface="Century Gothic" pitchFamily="34" charset="0"/>
              </a:rPr>
              <a:t>Быстрая трансляция, сбор лучшего с отсечением старого, чтобы Отец тебя заполнил новым  на решение той ситуации, которая перед тобой - это </a:t>
            </a:r>
            <a:r>
              <a:rPr lang="ru-RU" b="1" dirty="0" smtClean="0">
                <a:solidFill>
                  <a:schemeClr val="accent1">
                    <a:lumMod val="50000"/>
                  </a:schemeClr>
                </a:solidFill>
                <a:latin typeface="Century Gothic" pitchFamily="34" charset="0"/>
              </a:rPr>
              <a:t>Воинство Огня</a:t>
            </a:r>
            <a:r>
              <a:rPr lang="ru-RU" dirty="0" smtClean="0">
                <a:solidFill>
                  <a:schemeClr val="accent1">
                    <a:lumMod val="50000"/>
                  </a:schemeClr>
                </a:solidFill>
                <a:latin typeface="Century Gothic" pitchFamily="34" charset="0"/>
              </a:rPr>
              <a:t>.</a:t>
            </a:r>
          </a:p>
          <a:p>
            <a:pPr algn="just"/>
            <a:r>
              <a:rPr lang="ru-RU" dirty="0" smtClean="0">
                <a:solidFill>
                  <a:schemeClr val="accent1">
                    <a:lumMod val="50000"/>
                  </a:schemeClr>
                </a:solidFill>
                <a:latin typeface="Century Gothic" pitchFamily="34" charset="0"/>
              </a:rPr>
              <a:t>А попробуйте быстро освободить Чашу, чтобы Отец вам дал  новую базу данных для решения вашего вопроса. Это </a:t>
            </a:r>
            <a:r>
              <a:rPr lang="ru-RU" b="1" dirty="0" smtClean="0">
                <a:solidFill>
                  <a:schemeClr val="accent1">
                    <a:lumMod val="50000"/>
                  </a:schemeClr>
                </a:solidFill>
                <a:latin typeface="Century Gothic" pitchFamily="34" charset="0"/>
              </a:rPr>
              <a:t>Воинство Огня</a:t>
            </a:r>
            <a:r>
              <a:rPr lang="ru-RU" dirty="0" smtClean="0">
                <a:solidFill>
                  <a:schemeClr val="accent1">
                    <a:lumMod val="50000"/>
                  </a:schemeClr>
                </a:solidFill>
                <a:latin typeface="Century Gothic" pitchFamily="34" charset="0"/>
              </a:rPr>
              <a:t>. </a:t>
            </a:r>
          </a:p>
          <a:p>
            <a:pPr algn="just"/>
            <a:r>
              <a:rPr lang="ru-RU" dirty="0" smtClean="0">
                <a:solidFill>
                  <a:schemeClr val="accent1">
                    <a:lumMod val="50000"/>
                  </a:schemeClr>
                </a:solidFill>
                <a:latin typeface="Century Gothic" pitchFamily="34" charset="0"/>
              </a:rPr>
              <a:t>Отец ведь целен, он объявляет Волю всеобъемлюще. А мы как Воины Огня, есть его конкретные выразители в нужном месте, в нужный час. Попали, сумели выразить, вы – </a:t>
            </a:r>
            <a:r>
              <a:rPr lang="ru-RU" b="1" dirty="0" smtClean="0">
                <a:solidFill>
                  <a:schemeClr val="accent1">
                    <a:lumMod val="50000"/>
                  </a:schemeClr>
                </a:solidFill>
                <a:latin typeface="Century Gothic" pitchFamily="34" charset="0"/>
              </a:rPr>
              <a:t>Воин Огня.</a:t>
            </a:r>
          </a:p>
          <a:p>
            <a:pPr algn="just"/>
            <a:endParaRPr lang="ru-RU" b="1" dirty="0" smtClean="0">
              <a:solidFill>
                <a:schemeClr val="accent1">
                  <a:lumMod val="50000"/>
                </a:schemeClr>
              </a:solidFill>
              <a:latin typeface="Century Gothic" pitchFamily="34" charset="0"/>
            </a:endParaRPr>
          </a:p>
          <a:p>
            <a:pPr algn="just">
              <a:buNone/>
            </a:pPr>
            <a:r>
              <a:rPr lang="ru-RU" sz="2600" b="1" dirty="0" smtClean="0">
                <a:solidFill>
                  <a:schemeClr val="accent1">
                    <a:lumMod val="50000"/>
                  </a:schemeClr>
                </a:solidFill>
                <a:latin typeface="Century Gothic" pitchFamily="34" charset="0"/>
                <a:ea typeface="Batang" pitchFamily="18" charset="-127"/>
                <a:cs typeface="Aharoni" pitchFamily="2" charset="-79"/>
              </a:rPr>
              <a:t>4 круг Профессионального Синтеза ИДИВО 23-24 февраля 2013 года, Краснодар</a:t>
            </a:r>
          </a:p>
          <a:p>
            <a:pPr algn="just">
              <a:buNone/>
            </a:pPr>
            <a:endParaRPr lang="ru-RU" dirty="0">
              <a:solidFill>
                <a:schemeClr val="accent1">
                  <a:lumMod val="50000"/>
                </a:schemeClr>
              </a:solidFill>
              <a:latin typeface="Century Gothic"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latin typeface="Batang" pitchFamily="18" charset="-127"/>
                <a:ea typeface="Batang" pitchFamily="18" charset="-127"/>
              </a:rPr>
              <a:t>4 вида деятельности огнём Воина Огня</a:t>
            </a:r>
            <a:endParaRPr lang="ru-RU" b="1" dirty="0">
              <a:latin typeface="Batang" pitchFamily="18" charset="-127"/>
              <a:ea typeface="Batang" pitchFamily="18" charset="-127"/>
            </a:endParaRPr>
          </a:p>
        </p:txBody>
      </p:sp>
      <p:sp>
        <p:nvSpPr>
          <p:cNvPr id="3" name="Содержимое 2"/>
          <p:cNvSpPr>
            <a:spLocks noGrp="1"/>
          </p:cNvSpPr>
          <p:nvPr>
            <p:ph sz="quarter" idx="1"/>
          </p:nvPr>
        </p:nvSpPr>
        <p:spPr/>
        <p:txBody>
          <a:bodyPr>
            <a:normAutofit fontScale="92500" lnSpcReduction="10000"/>
          </a:bodyPr>
          <a:lstStyle/>
          <a:p>
            <a:pPr algn="just"/>
            <a:r>
              <a:rPr lang="ru-RU" b="1" dirty="0" smtClean="0">
                <a:solidFill>
                  <a:schemeClr val="accent1">
                    <a:lumMod val="50000"/>
                  </a:schemeClr>
                </a:solidFill>
                <a:latin typeface="Batang" pitchFamily="18" charset="-127"/>
                <a:ea typeface="Batang" pitchFamily="18" charset="-127"/>
              </a:rPr>
              <a:t>Воин огня должен иметь 4 вида деятельности огнём:</a:t>
            </a:r>
          </a:p>
          <a:p>
            <a:pPr algn="just">
              <a:buFontTx/>
              <a:buChar char="-"/>
            </a:pPr>
            <a:r>
              <a:rPr lang="ru-RU" b="1" dirty="0" smtClean="0">
                <a:solidFill>
                  <a:schemeClr val="accent1">
                    <a:lumMod val="50000"/>
                  </a:schemeClr>
                </a:solidFill>
                <a:latin typeface="Batang" pitchFamily="18" charset="-127"/>
                <a:ea typeface="Batang" pitchFamily="18" charset="-127"/>
              </a:rPr>
              <a:t>синтез всего во всём;</a:t>
            </a:r>
          </a:p>
          <a:p>
            <a:pPr algn="just">
              <a:buFontTx/>
              <a:buChar char="-"/>
            </a:pPr>
            <a:r>
              <a:rPr lang="ru-RU" b="1" dirty="0" smtClean="0">
                <a:solidFill>
                  <a:schemeClr val="accent1">
                    <a:lumMod val="50000"/>
                  </a:schemeClr>
                </a:solidFill>
                <a:latin typeface="Batang" pitchFamily="18" charset="-127"/>
                <a:ea typeface="Batang" pitchFamily="18" charset="-127"/>
              </a:rPr>
              <a:t>голос;</a:t>
            </a:r>
          </a:p>
          <a:p>
            <a:pPr algn="just">
              <a:buFontTx/>
              <a:buChar char="-"/>
            </a:pPr>
            <a:r>
              <a:rPr lang="ru-RU" b="1" dirty="0" smtClean="0">
                <a:solidFill>
                  <a:schemeClr val="accent1">
                    <a:lumMod val="50000"/>
                  </a:schemeClr>
                </a:solidFill>
                <a:latin typeface="Batang" pitchFamily="18" charset="-127"/>
                <a:ea typeface="Batang" pitchFamily="18" charset="-127"/>
              </a:rPr>
              <a:t>походка;</a:t>
            </a:r>
          </a:p>
          <a:p>
            <a:pPr algn="just">
              <a:buFontTx/>
              <a:buChar char="-"/>
            </a:pPr>
            <a:r>
              <a:rPr lang="ru-RU" b="1" dirty="0" smtClean="0">
                <a:solidFill>
                  <a:schemeClr val="accent1">
                    <a:lumMod val="50000"/>
                  </a:schemeClr>
                </a:solidFill>
                <a:latin typeface="Batang" pitchFamily="18" charset="-127"/>
                <a:ea typeface="Batang" pitchFamily="18" charset="-127"/>
              </a:rPr>
              <a:t>глаза, чистые, ясные, честные. И честность должна быть иерархическая, по статусу, по посвящению.</a:t>
            </a:r>
          </a:p>
          <a:p>
            <a:pPr algn="just">
              <a:buNone/>
            </a:pPr>
            <a:endParaRPr lang="ru-RU" sz="1900" b="1" dirty="0" smtClean="0">
              <a:solidFill>
                <a:schemeClr val="accent1">
                  <a:lumMod val="50000"/>
                </a:schemeClr>
              </a:solidFill>
              <a:latin typeface="Century Gothic" pitchFamily="34" charset="0"/>
              <a:ea typeface="Batang" pitchFamily="18" charset="-127"/>
              <a:cs typeface="Aharoni" pitchFamily="2" charset="-79"/>
            </a:endParaRPr>
          </a:p>
          <a:p>
            <a:pPr algn="just">
              <a:buNone/>
            </a:pPr>
            <a:r>
              <a:rPr lang="ru-RU" sz="1900" b="1" dirty="0" smtClean="0">
                <a:solidFill>
                  <a:schemeClr val="accent1">
                    <a:lumMod val="50000"/>
                  </a:schemeClr>
                </a:solidFill>
                <a:latin typeface="Century Gothic" pitchFamily="34" charset="0"/>
                <a:ea typeface="Batang" pitchFamily="18" charset="-127"/>
                <a:cs typeface="Aharoni" pitchFamily="2" charset="-79"/>
              </a:rPr>
              <a:t>4 круг Профессионального Синтеза ИДИВО 23-24 февраля 2013 года, Краснодар</a:t>
            </a:r>
          </a:p>
          <a:p>
            <a:pPr algn="just">
              <a:buFontTx/>
              <a:buChar char="-"/>
            </a:pPr>
            <a:endParaRPr lang="ru-RU" b="1" dirty="0">
              <a:solidFill>
                <a:schemeClr val="accent1">
                  <a:lumMod val="50000"/>
                </a:schemeClr>
              </a:solidFill>
              <a:latin typeface="Batang" pitchFamily="18" charset="-127"/>
              <a:ea typeface="Batang" pitchFamily="18" charset="-127"/>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latin typeface="Batang" pitchFamily="18" charset="-127"/>
                <a:ea typeface="Batang" pitchFamily="18" charset="-127"/>
              </a:rPr>
              <a:t>Три главных ипостаси развития Воина Огня</a:t>
            </a:r>
            <a:endParaRPr lang="ru-RU" b="1" dirty="0">
              <a:latin typeface="Batang" pitchFamily="18" charset="-127"/>
              <a:ea typeface="Batang" pitchFamily="18" charset="-127"/>
            </a:endParaRPr>
          </a:p>
        </p:txBody>
      </p:sp>
      <p:sp>
        <p:nvSpPr>
          <p:cNvPr id="3" name="Содержимое 2"/>
          <p:cNvSpPr>
            <a:spLocks noGrp="1"/>
          </p:cNvSpPr>
          <p:nvPr>
            <p:ph sz="quarter" idx="1"/>
          </p:nvPr>
        </p:nvSpPr>
        <p:spPr>
          <a:xfrm>
            <a:off x="323528" y="1556792"/>
            <a:ext cx="8640960" cy="5301208"/>
          </a:xfrm>
        </p:spPr>
        <p:txBody>
          <a:bodyPr>
            <a:noAutofit/>
          </a:bodyPr>
          <a:lstStyle/>
          <a:p>
            <a:pPr algn="just"/>
            <a:r>
              <a:rPr lang="ru-RU" sz="1200" b="1" dirty="0" smtClean="0">
                <a:solidFill>
                  <a:schemeClr val="accent1">
                    <a:lumMod val="50000"/>
                  </a:schemeClr>
                </a:solidFill>
              </a:rPr>
              <a:t>Тотальный Воин</a:t>
            </a:r>
            <a:r>
              <a:rPr lang="ru-RU" sz="1200" dirty="0" smtClean="0">
                <a:solidFill>
                  <a:schemeClr val="accent1">
                    <a:lumMod val="50000"/>
                  </a:schemeClr>
                </a:solidFill>
              </a:rPr>
              <a:t>, или </a:t>
            </a:r>
            <a:r>
              <a:rPr lang="ru-RU" sz="1200" b="1" dirty="0" smtClean="0">
                <a:solidFill>
                  <a:schemeClr val="accent1">
                    <a:lumMod val="50000"/>
                  </a:schemeClr>
                </a:solidFill>
              </a:rPr>
              <a:t>Воин управляющий,</a:t>
            </a:r>
            <a:r>
              <a:rPr lang="ru-RU" sz="1200" dirty="0" smtClean="0">
                <a:solidFill>
                  <a:schemeClr val="accent1">
                    <a:lumMod val="50000"/>
                  </a:schemeClr>
                </a:solidFill>
              </a:rPr>
              <a:t> только в первую очередь он управляет собою. Овладел управлением собою, он управляет другими. Наоборот не бывает. Это </a:t>
            </a:r>
            <a:r>
              <a:rPr lang="ru-RU" sz="1200" b="1" dirty="0" smtClean="0">
                <a:solidFill>
                  <a:schemeClr val="accent1">
                    <a:lumMod val="50000"/>
                  </a:schemeClr>
                </a:solidFill>
              </a:rPr>
              <a:t>Ипостась Воинства</a:t>
            </a:r>
            <a:r>
              <a:rPr lang="ru-RU" sz="1200" dirty="0" smtClean="0">
                <a:solidFill>
                  <a:schemeClr val="accent1">
                    <a:lumMod val="50000"/>
                  </a:schemeClr>
                </a:solidFill>
              </a:rPr>
              <a:t> </a:t>
            </a:r>
            <a:r>
              <a:rPr lang="ru-RU" sz="1200" b="1" dirty="0" smtClean="0">
                <a:solidFill>
                  <a:schemeClr val="accent1">
                    <a:lumMod val="50000"/>
                  </a:schemeClr>
                </a:solidFill>
              </a:rPr>
              <a:t>Синтезом</a:t>
            </a:r>
            <a:r>
              <a:rPr lang="ru-RU" sz="1200" dirty="0" smtClean="0">
                <a:solidFill>
                  <a:schemeClr val="accent1">
                    <a:lumMod val="50000"/>
                  </a:schemeClr>
                </a:solidFill>
              </a:rPr>
              <a:t>, когда в твоей голове сложены </a:t>
            </a:r>
            <a:r>
              <a:rPr lang="ru-RU" sz="1200" dirty="0" err="1" smtClean="0">
                <a:solidFill>
                  <a:schemeClr val="accent1">
                    <a:lumMod val="50000"/>
                  </a:schemeClr>
                </a:solidFill>
              </a:rPr>
              <a:t>синтез-технологии</a:t>
            </a:r>
            <a:r>
              <a:rPr lang="ru-RU" sz="1200" dirty="0" smtClean="0">
                <a:solidFill>
                  <a:schemeClr val="accent1">
                    <a:lumMod val="50000"/>
                  </a:schemeClr>
                </a:solidFill>
              </a:rPr>
              <a:t>, вызывающие тот или иной Огонь, и при воинском действии включается соответствующий Синтез, вызывается соответствующий Огонь, и ты Огнём проходишь ситуацию. Те, кто не в этом Огне, к тебе подойти не могут, пока ты не дойдёшь до нужного.</a:t>
            </a:r>
          </a:p>
          <a:p>
            <a:pPr algn="just"/>
            <a:r>
              <a:rPr lang="ru-RU" sz="1200" dirty="0" smtClean="0">
                <a:solidFill>
                  <a:schemeClr val="accent1">
                    <a:lumMod val="50000"/>
                  </a:schemeClr>
                </a:solidFill>
              </a:rPr>
              <a:t>Второй уровень. </a:t>
            </a:r>
            <a:r>
              <a:rPr lang="ru-RU" sz="1200" b="1" dirty="0" smtClean="0">
                <a:solidFill>
                  <a:schemeClr val="accent1">
                    <a:lumMod val="50000"/>
                  </a:schemeClr>
                </a:solidFill>
              </a:rPr>
              <a:t>Системный Воин</a:t>
            </a:r>
            <a:r>
              <a:rPr lang="ru-RU" sz="1200" dirty="0" smtClean="0">
                <a:solidFill>
                  <a:schemeClr val="accent1">
                    <a:lumMod val="50000"/>
                  </a:schemeClr>
                </a:solidFill>
              </a:rPr>
              <a:t>. Это Воин, который владеет и всеми системами, и всем оружием, и умеет частично управлять, он всегда пытается везде поучаствовать. </a:t>
            </a:r>
            <a:r>
              <a:rPr lang="ru-RU" sz="1200" b="1" dirty="0" smtClean="0">
                <a:solidFill>
                  <a:schemeClr val="accent1">
                    <a:lumMod val="50000"/>
                  </a:schemeClr>
                </a:solidFill>
              </a:rPr>
              <a:t>Системный Воин</a:t>
            </a:r>
            <a:r>
              <a:rPr lang="ru-RU" sz="1200" dirty="0" smtClean="0">
                <a:solidFill>
                  <a:schemeClr val="accent1">
                    <a:lumMod val="50000"/>
                  </a:schemeClr>
                </a:solidFill>
              </a:rPr>
              <a:t> обучает, </a:t>
            </a:r>
            <a:r>
              <a:rPr lang="ru-RU" sz="1200" b="1" dirty="0" smtClean="0">
                <a:solidFill>
                  <a:schemeClr val="accent1">
                    <a:lumMod val="50000"/>
                  </a:schemeClr>
                </a:solidFill>
              </a:rPr>
              <a:t>обучается разным технологиям</a:t>
            </a:r>
            <a:r>
              <a:rPr lang="ru-RU" sz="1200" dirty="0" smtClean="0">
                <a:solidFill>
                  <a:schemeClr val="accent1">
                    <a:lumMod val="50000"/>
                  </a:schemeClr>
                </a:solidFill>
              </a:rPr>
              <a:t>. У </a:t>
            </a:r>
            <a:r>
              <a:rPr lang="ru-RU" sz="1200" dirty="0" err="1" smtClean="0">
                <a:solidFill>
                  <a:schemeClr val="accent1">
                    <a:lumMod val="50000"/>
                  </a:schemeClr>
                </a:solidFill>
              </a:rPr>
              <a:t>Дзея</a:t>
            </a:r>
            <a:r>
              <a:rPr lang="ru-RU" sz="1200" dirty="0" smtClean="0">
                <a:solidFill>
                  <a:schemeClr val="accent1">
                    <a:lumMod val="50000"/>
                  </a:schemeClr>
                </a:solidFill>
              </a:rPr>
              <a:t> вы видите их как мастеров, которые вас обучают, в чёрных костюмах приходят. </a:t>
            </a:r>
            <a:r>
              <a:rPr lang="ru-RU" sz="1200" b="1" dirty="0" smtClean="0">
                <a:solidFill>
                  <a:schemeClr val="accent1">
                    <a:lumMod val="50000"/>
                  </a:schemeClr>
                </a:solidFill>
              </a:rPr>
              <a:t>То есть это мастер отдельных видов искусств, отдельных видов боя и отдельных видов управления Волей Огнём.</a:t>
            </a:r>
            <a:r>
              <a:rPr lang="ru-RU" sz="1200" dirty="0" smtClean="0">
                <a:solidFill>
                  <a:schemeClr val="accent1">
                    <a:lumMod val="50000"/>
                  </a:schemeClr>
                </a:solidFill>
              </a:rPr>
              <a:t> </a:t>
            </a:r>
          </a:p>
          <a:p>
            <a:pPr algn="just"/>
            <a:r>
              <a:rPr lang="ru-RU" sz="1200" dirty="0" smtClean="0">
                <a:solidFill>
                  <a:schemeClr val="accent1">
                    <a:lumMod val="50000"/>
                  </a:schemeClr>
                </a:solidFill>
              </a:rPr>
              <a:t>Если </a:t>
            </a:r>
            <a:r>
              <a:rPr lang="ru-RU" sz="1200" b="1" dirty="0" smtClean="0">
                <a:solidFill>
                  <a:schemeClr val="accent1">
                    <a:lumMod val="50000"/>
                  </a:schemeClr>
                </a:solidFill>
              </a:rPr>
              <a:t>Воин-управленец занимается Огнём и Синтезом</a:t>
            </a:r>
            <a:r>
              <a:rPr lang="ru-RU" sz="1200" dirty="0" smtClean="0">
                <a:solidFill>
                  <a:schemeClr val="accent1">
                    <a:lumMod val="50000"/>
                  </a:schemeClr>
                </a:solidFill>
              </a:rPr>
              <a:t>, то </a:t>
            </a:r>
            <a:r>
              <a:rPr lang="ru-RU" sz="1200" b="1" dirty="0" err="1" smtClean="0">
                <a:solidFill>
                  <a:schemeClr val="accent1">
                    <a:lumMod val="50000"/>
                  </a:schemeClr>
                </a:solidFill>
              </a:rPr>
              <a:t>Воин-системник</a:t>
            </a:r>
            <a:r>
              <a:rPr lang="ru-RU" sz="1200" b="1" dirty="0" smtClean="0">
                <a:solidFill>
                  <a:schemeClr val="accent1">
                    <a:lumMod val="50000"/>
                  </a:schemeClr>
                </a:solidFill>
              </a:rPr>
              <a:t> занимается Волей</a:t>
            </a:r>
            <a:r>
              <a:rPr lang="ru-RU" sz="1200" dirty="0" smtClean="0">
                <a:solidFill>
                  <a:schemeClr val="accent1">
                    <a:lumMod val="50000"/>
                  </a:schemeClr>
                </a:solidFill>
              </a:rPr>
              <a:t> с выходом или в Огонь в самой сложной ситуации, или в Дух, это Воин Воли. </a:t>
            </a:r>
            <a:r>
              <a:rPr lang="ru-RU" sz="1200" b="1" dirty="0" smtClean="0">
                <a:solidFill>
                  <a:schemeClr val="accent1">
                    <a:lumMod val="50000"/>
                  </a:schemeClr>
                </a:solidFill>
              </a:rPr>
              <a:t>Управленец действует принципом Огня</a:t>
            </a:r>
            <a:r>
              <a:rPr lang="ru-RU" sz="1200" dirty="0" smtClean="0">
                <a:solidFill>
                  <a:schemeClr val="accent1">
                    <a:lumMod val="50000"/>
                  </a:schemeClr>
                </a:solidFill>
              </a:rPr>
              <a:t>. </a:t>
            </a:r>
            <a:r>
              <a:rPr lang="ru-RU" sz="1200" b="1" dirty="0" err="1" smtClean="0">
                <a:solidFill>
                  <a:schemeClr val="accent1">
                    <a:lumMod val="50000"/>
                  </a:schemeClr>
                </a:solidFill>
              </a:rPr>
              <a:t>Системник</a:t>
            </a:r>
            <a:r>
              <a:rPr lang="ru-RU" sz="1200" b="1" dirty="0" smtClean="0">
                <a:solidFill>
                  <a:schemeClr val="accent1">
                    <a:lumMod val="50000"/>
                  </a:schemeClr>
                </a:solidFill>
              </a:rPr>
              <a:t> действует принципом Воли.</a:t>
            </a:r>
          </a:p>
          <a:p>
            <a:pPr algn="just"/>
            <a:r>
              <a:rPr lang="ru-RU" sz="1200" b="1" dirty="0" smtClean="0">
                <a:solidFill>
                  <a:schemeClr val="accent1">
                    <a:lumMod val="50000"/>
                  </a:schemeClr>
                </a:solidFill>
              </a:rPr>
              <a:t>Воин Огня - </a:t>
            </a:r>
            <a:r>
              <a:rPr lang="ru-RU" sz="1200" dirty="0" smtClean="0">
                <a:solidFill>
                  <a:schemeClr val="accent1">
                    <a:lumMod val="50000"/>
                  </a:schemeClr>
                </a:solidFill>
              </a:rPr>
              <a:t>это Воин, </a:t>
            </a:r>
            <a:r>
              <a:rPr lang="ru-RU" sz="1200" b="1" dirty="0" smtClean="0">
                <a:solidFill>
                  <a:schemeClr val="accent1">
                    <a:lumMod val="50000"/>
                  </a:schemeClr>
                </a:solidFill>
              </a:rPr>
              <a:t>который овладевает теми или иными видами искусств. Он овладевает в этом искусстве отдельными своими частями, которые в это искусство применяются.</a:t>
            </a:r>
            <a:r>
              <a:rPr lang="ru-RU" sz="1200" dirty="0" smtClean="0">
                <a:solidFill>
                  <a:schemeClr val="accent1">
                    <a:lumMod val="50000"/>
                  </a:schemeClr>
                </a:solidFill>
              </a:rPr>
              <a:t> </a:t>
            </a:r>
            <a:r>
              <a:rPr lang="ru-RU" sz="1200" b="1" dirty="0" smtClean="0">
                <a:solidFill>
                  <a:schemeClr val="accent1">
                    <a:lumMod val="50000"/>
                  </a:schemeClr>
                </a:solidFill>
              </a:rPr>
              <a:t>Воин Огня различается по количеству применяемых частей и совершенству их подготовки для взаимодействия с окружающей средой. То есть по количеству частей, систем и дееспособных аппаратов. Поэтому Воинство Огня, это не только махание мечей, а и взаимодействие логик, взаимодействие ассоциативных рядов, взаимодействий </a:t>
            </a:r>
            <a:r>
              <a:rPr lang="ru-RU" sz="1200" b="1" dirty="0" err="1" smtClean="0">
                <a:solidFill>
                  <a:schemeClr val="accent1">
                    <a:lumMod val="50000"/>
                  </a:schemeClr>
                </a:solidFill>
              </a:rPr>
              <a:t>логоических</a:t>
            </a:r>
            <a:r>
              <a:rPr lang="ru-RU" sz="1200" b="1" dirty="0" smtClean="0">
                <a:solidFill>
                  <a:schemeClr val="accent1">
                    <a:lumMod val="50000"/>
                  </a:schemeClr>
                </a:solidFill>
              </a:rPr>
              <a:t> голосов, когда голосом стены разрушаются или Меч твой плавится.</a:t>
            </a:r>
          </a:p>
          <a:p>
            <a:pPr algn="just"/>
            <a:r>
              <a:rPr lang="ru-RU" sz="1200" b="1" dirty="0" smtClean="0">
                <a:solidFill>
                  <a:schemeClr val="accent1">
                    <a:lumMod val="50000"/>
                  </a:schemeClr>
                </a:solidFill>
              </a:rPr>
              <a:t>И Воины Огня, которые обучаются Воином Огня, это четвёртый уровень, которого в Армии </a:t>
            </a:r>
            <a:r>
              <a:rPr lang="ru-RU" sz="1200" b="1" dirty="0" err="1" smtClean="0">
                <a:solidFill>
                  <a:schemeClr val="accent1">
                    <a:lumMod val="50000"/>
                  </a:schemeClr>
                </a:solidFill>
              </a:rPr>
              <a:t>Майтрейи</a:t>
            </a:r>
            <a:r>
              <a:rPr lang="ru-RU" sz="1200" b="1" dirty="0" smtClean="0">
                <a:solidFill>
                  <a:schemeClr val="accent1">
                    <a:lumMod val="50000"/>
                  </a:schemeClr>
                </a:solidFill>
              </a:rPr>
              <a:t> особо нет, но всё равно, с чего-то всё начинается. </a:t>
            </a:r>
            <a:r>
              <a:rPr lang="ru-RU" sz="1200" b="1" dirty="0" err="1" smtClean="0">
                <a:solidFill>
                  <a:schemeClr val="accent1">
                    <a:lumMod val="50000"/>
                  </a:schemeClr>
                </a:solidFill>
              </a:rPr>
              <a:t>Майтрейя</a:t>
            </a:r>
            <a:r>
              <a:rPr lang="ru-RU" sz="1200" b="1" dirty="0" smtClean="0">
                <a:solidFill>
                  <a:schemeClr val="accent1">
                    <a:lumMod val="50000"/>
                  </a:schemeClr>
                </a:solidFill>
              </a:rPr>
              <a:t> так и говорит: «Бегающие за </a:t>
            </a:r>
            <a:r>
              <a:rPr lang="ru-RU" sz="1200" b="1" dirty="0" err="1" smtClean="0">
                <a:solidFill>
                  <a:schemeClr val="accent1">
                    <a:lumMod val="50000"/>
                  </a:schemeClr>
                </a:solidFill>
              </a:rPr>
              <a:t>сушнягами</a:t>
            </a:r>
            <a:r>
              <a:rPr lang="ru-RU" sz="1200" b="1" dirty="0" smtClean="0">
                <a:solidFill>
                  <a:schemeClr val="accent1">
                    <a:lumMod val="50000"/>
                  </a:schemeClr>
                </a:solidFill>
              </a:rPr>
              <a:t>». </a:t>
            </a:r>
          </a:p>
          <a:p>
            <a:pPr algn="just"/>
            <a:r>
              <a:rPr lang="ru-RU" sz="1200" dirty="0" smtClean="0">
                <a:solidFill>
                  <a:schemeClr val="accent1">
                    <a:lumMod val="50000"/>
                  </a:schemeClr>
                </a:solidFill>
              </a:rPr>
              <a:t>В итоге вот </a:t>
            </a:r>
            <a:r>
              <a:rPr lang="ru-RU" sz="1200" b="1" dirty="0" smtClean="0">
                <a:solidFill>
                  <a:schemeClr val="accent1">
                    <a:lumMod val="50000"/>
                  </a:schemeClr>
                </a:solidFill>
              </a:rPr>
              <a:t>три уровня Воина Огня: управленец, </a:t>
            </a:r>
            <a:r>
              <a:rPr lang="ru-RU" sz="1200" b="1" dirty="0" err="1" smtClean="0">
                <a:solidFill>
                  <a:schemeClr val="accent1">
                    <a:lumMod val="50000"/>
                  </a:schemeClr>
                </a:solidFill>
              </a:rPr>
              <a:t>системник</a:t>
            </a:r>
            <a:r>
              <a:rPr lang="ru-RU" sz="1200" b="1" dirty="0" smtClean="0">
                <a:solidFill>
                  <a:schemeClr val="accent1">
                    <a:lumMod val="50000"/>
                  </a:schemeClr>
                </a:solidFill>
              </a:rPr>
              <a:t> и собственно Воин</a:t>
            </a:r>
            <a:r>
              <a:rPr lang="ru-RU" sz="1200" dirty="0" smtClean="0">
                <a:solidFill>
                  <a:schemeClr val="accent1">
                    <a:lumMod val="50000"/>
                  </a:schemeClr>
                </a:solidFill>
              </a:rPr>
              <a:t> Огня, я бы сказал, </a:t>
            </a:r>
            <a:r>
              <a:rPr lang="ru-RU" sz="1200" b="1" dirty="0" smtClean="0">
                <a:solidFill>
                  <a:schemeClr val="accent1">
                    <a:lumMod val="50000"/>
                  </a:schemeClr>
                </a:solidFill>
              </a:rPr>
              <a:t>многочастный выразитель</a:t>
            </a:r>
            <a:r>
              <a:rPr lang="ru-RU" sz="1200" dirty="0" smtClean="0">
                <a:solidFill>
                  <a:schemeClr val="accent1">
                    <a:lumMod val="50000"/>
                  </a:schemeClr>
                </a:solidFill>
              </a:rPr>
              <a:t>, и </a:t>
            </a:r>
            <a:r>
              <a:rPr lang="ru-RU" sz="1200" b="1" dirty="0" smtClean="0">
                <a:solidFill>
                  <a:schemeClr val="accent1">
                    <a:lumMod val="50000"/>
                  </a:schemeClr>
                </a:solidFill>
              </a:rPr>
              <a:t>подготовка к воинству</a:t>
            </a:r>
            <a:r>
              <a:rPr lang="ru-RU" sz="1200" dirty="0" smtClean="0">
                <a:solidFill>
                  <a:schemeClr val="accent1">
                    <a:lumMod val="50000"/>
                  </a:schemeClr>
                </a:solidFill>
              </a:rPr>
              <a:t>, когда ты не соображаешь, что делаешь, а </a:t>
            </a:r>
            <a:r>
              <a:rPr lang="ru-RU" sz="1200" b="1" dirty="0" smtClean="0">
                <a:solidFill>
                  <a:schemeClr val="accent1">
                    <a:lumMod val="50000"/>
                  </a:schemeClr>
                </a:solidFill>
              </a:rPr>
              <a:t>учишься владеть Мечом</a:t>
            </a:r>
            <a:r>
              <a:rPr lang="ru-RU" sz="1200" dirty="0" smtClean="0">
                <a:solidFill>
                  <a:schemeClr val="accent1">
                    <a:lumMod val="50000"/>
                  </a:schemeClr>
                </a:solidFill>
              </a:rPr>
              <a:t> и тебя обучают этому.</a:t>
            </a:r>
            <a:endParaRPr lang="ru-RU" sz="1200" b="1" dirty="0" smtClean="0">
              <a:solidFill>
                <a:schemeClr val="accent1">
                  <a:lumMod val="50000"/>
                </a:schemeClr>
              </a:solidFill>
            </a:endParaRPr>
          </a:p>
          <a:p>
            <a:pPr algn="just">
              <a:buNone/>
            </a:pPr>
            <a:r>
              <a:rPr lang="ru-RU" sz="1400" b="1" dirty="0" smtClean="0">
                <a:solidFill>
                  <a:schemeClr val="accent1">
                    <a:lumMod val="50000"/>
                  </a:schemeClr>
                </a:solidFill>
              </a:rPr>
              <a:t>27 Синтез Огня «ИВ </a:t>
            </a:r>
            <a:r>
              <a:rPr lang="ru-RU" sz="1400" b="1" dirty="0" err="1" smtClean="0">
                <a:solidFill>
                  <a:schemeClr val="accent1">
                    <a:lumMod val="50000"/>
                  </a:schemeClr>
                </a:solidFill>
              </a:rPr>
              <a:t>Майтрейя</a:t>
            </a:r>
            <a:r>
              <a:rPr lang="ru-RU" sz="1400" b="1" dirty="0" smtClean="0">
                <a:solidFill>
                  <a:schemeClr val="accent1">
                    <a:lumMod val="50000"/>
                  </a:schemeClr>
                </a:solidFill>
              </a:rPr>
              <a:t>», ДИВО 14Про Балтия, В. Сердюк, 16-17 февраля 2013 года</a:t>
            </a:r>
          </a:p>
          <a:p>
            <a:pPr algn="just"/>
            <a:endParaRPr lang="ru-RU" sz="1400"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latin typeface="Batang" pitchFamily="18" charset="-127"/>
                <a:ea typeface="Batang" pitchFamily="18" charset="-127"/>
              </a:rPr>
              <a:t>Две позиции Воина Огня</a:t>
            </a:r>
            <a:endParaRPr lang="ru-RU" b="1" dirty="0">
              <a:latin typeface="Batang" pitchFamily="18" charset="-127"/>
              <a:ea typeface="Batang" pitchFamily="18" charset="-127"/>
            </a:endParaRPr>
          </a:p>
        </p:txBody>
      </p:sp>
      <p:sp>
        <p:nvSpPr>
          <p:cNvPr id="3" name="Содержимое 2"/>
          <p:cNvSpPr>
            <a:spLocks noGrp="1"/>
          </p:cNvSpPr>
          <p:nvPr>
            <p:ph sz="quarter" idx="1"/>
          </p:nvPr>
        </p:nvSpPr>
        <p:spPr/>
        <p:txBody>
          <a:bodyPr>
            <a:normAutofit fontScale="47500" lnSpcReduction="20000"/>
          </a:bodyPr>
          <a:lstStyle/>
          <a:p>
            <a:pPr algn="just"/>
            <a:r>
              <a:rPr lang="ru-RU" sz="3800" b="1" dirty="0" smtClean="0">
                <a:solidFill>
                  <a:schemeClr val="accent1">
                    <a:lumMod val="50000"/>
                  </a:schemeClr>
                </a:solidFill>
              </a:rPr>
              <a:t>Воин Огня всегда часть Армии </a:t>
            </a:r>
            <a:r>
              <a:rPr lang="ru-RU" sz="3800" b="1" dirty="0" err="1" smtClean="0">
                <a:solidFill>
                  <a:schemeClr val="accent1">
                    <a:lumMod val="50000"/>
                  </a:schemeClr>
                </a:solidFill>
              </a:rPr>
              <a:t>Майтрейи</a:t>
            </a:r>
            <a:r>
              <a:rPr lang="ru-RU" sz="3800" b="1" dirty="0" smtClean="0">
                <a:solidFill>
                  <a:schemeClr val="accent1">
                    <a:lumMod val="50000"/>
                  </a:schemeClr>
                </a:solidFill>
              </a:rPr>
              <a:t>. Армия </a:t>
            </a:r>
            <a:r>
              <a:rPr lang="ru-RU" sz="3800" b="1" dirty="0" err="1" smtClean="0">
                <a:solidFill>
                  <a:schemeClr val="accent1">
                    <a:lumMod val="50000"/>
                  </a:schemeClr>
                </a:solidFill>
              </a:rPr>
              <a:t>Майтрейи</a:t>
            </a:r>
            <a:r>
              <a:rPr lang="ru-RU" sz="3800" b="1" dirty="0" smtClean="0">
                <a:solidFill>
                  <a:schemeClr val="accent1">
                    <a:lumMod val="50000"/>
                  </a:schemeClr>
                </a:solidFill>
              </a:rPr>
              <a:t> -</a:t>
            </a:r>
            <a:r>
              <a:rPr lang="ru-RU" sz="3800" dirty="0" smtClean="0"/>
              <a:t> </a:t>
            </a:r>
            <a:r>
              <a:rPr lang="ru-RU" sz="3800" dirty="0" smtClean="0">
                <a:solidFill>
                  <a:schemeClr val="accent1">
                    <a:lumMod val="50000"/>
                  </a:schemeClr>
                </a:solidFill>
              </a:rPr>
              <a:t>это чистота или пространства, или Огня, или Духа, необходимая Отцу для исполнения каких-то задач. Воин Огня всегда как часть Армии </a:t>
            </a:r>
            <a:r>
              <a:rPr lang="ru-RU" sz="3800" dirty="0" err="1" smtClean="0">
                <a:solidFill>
                  <a:schemeClr val="accent1">
                    <a:lumMod val="50000"/>
                  </a:schemeClr>
                </a:solidFill>
              </a:rPr>
              <a:t>Майтрейи</a:t>
            </a:r>
            <a:r>
              <a:rPr lang="ru-RU" sz="3800" dirty="0" smtClean="0">
                <a:solidFill>
                  <a:schemeClr val="accent1">
                    <a:lumMod val="50000"/>
                  </a:schemeClr>
                </a:solidFill>
              </a:rPr>
              <a:t> участвует в событиях, порученных ему и знает, что он часть Армии </a:t>
            </a:r>
            <a:r>
              <a:rPr lang="ru-RU" sz="3800" dirty="0" err="1" smtClean="0">
                <a:solidFill>
                  <a:schemeClr val="accent1">
                    <a:lumMod val="50000"/>
                  </a:schemeClr>
                </a:solidFill>
              </a:rPr>
              <a:t>Майтрейи</a:t>
            </a:r>
            <a:r>
              <a:rPr lang="ru-RU" sz="3800" dirty="0" smtClean="0">
                <a:solidFill>
                  <a:schemeClr val="accent1">
                    <a:lumMod val="50000"/>
                  </a:schemeClr>
                </a:solidFill>
              </a:rPr>
              <a:t>. И там у него своя позиционность, свой отряд, свои задачи, свои связи, если он один не справляется, включается отряд, батальон, полк и так далее.</a:t>
            </a:r>
          </a:p>
          <a:p>
            <a:pPr algn="just"/>
            <a:r>
              <a:rPr lang="ru-RU" sz="3800" b="1" dirty="0" smtClean="0">
                <a:solidFill>
                  <a:schemeClr val="accent1">
                    <a:lumMod val="50000"/>
                  </a:schemeClr>
                </a:solidFill>
              </a:rPr>
              <a:t>Второй вариант</a:t>
            </a:r>
            <a:r>
              <a:rPr lang="ru-RU" sz="3800" dirty="0" smtClean="0">
                <a:solidFill>
                  <a:schemeClr val="accent1">
                    <a:lumMod val="50000"/>
                  </a:schemeClr>
                </a:solidFill>
              </a:rPr>
              <a:t>. </a:t>
            </a:r>
            <a:r>
              <a:rPr lang="ru-RU" sz="3800" b="1" dirty="0" smtClean="0">
                <a:solidFill>
                  <a:schemeClr val="accent1">
                    <a:lumMod val="50000"/>
                  </a:schemeClr>
                </a:solidFill>
              </a:rPr>
              <a:t>Воин Огня, в первую очередь Чело. Воинство - это внешнее выражение Иерархии.</a:t>
            </a:r>
          </a:p>
          <a:p>
            <a:pPr algn="just"/>
            <a:r>
              <a:rPr lang="ru-RU" sz="3800" dirty="0" smtClean="0">
                <a:solidFill>
                  <a:schemeClr val="accent1">
                    <a:lumMod val="50000"/>
                  </a:schemeClr>
                </a:solidFill>
              </a:rPr>
              <a:t>И вот опыт и тренированность Воинства Огня заключается в простой вещи, у тебя вначале должен сработать Чело, а потом Воин, чем выше подготовка, тем глубже это явление. Чело должен просчитать, увидеть, сложить картинку, мгновенно ввести функционал нужной части, системы, управления и так далее. А Воин Огня, уже потом, примениться всем этим. То есть Воин Огня - это внешнее применение Чело, который до этого сложил необходимые возможности. И если ты как Чело не тренируешься на сложение необходимых возможностей, чтоб потом их применить вовне, ты не Воин Огня.</a:t>
            </a:r>
          </a:p>
          <a:p>
            <a:pPr algn="just">
              <a:buNone/>
            </a:pPr>
            <a:r>
              <a:rPr lang="ru-RU" sz="3200" b="1" dirty="0" smtClean="0">
                <a:solidFill>
                  <a:schemeClr val="accent1">
                    <a:lumMod val="50000"/>
                  </a:schemeClr>
                </a:solidFill>
              </a:rPr>
              <a:t>27 Синтез Огня «ИВ </a:t>
            </a:r>
            <a:r>
              <a:rPr lang="ru-RU" sz="3200" b="1" dirty="0" err="1" smtClean="0">
                <a:solidFill>
                  <a:schemeClr val="accent1">
                    <a:lumMod val="50000"/>
                  </a:schemeClr>
                </a:solidFill>
              </a:rPr>
              <a:t>Майтрейя</a:t>
            </a:r>
            <a:r>
              <a:rPr lang="ru-RU" sz="3200" b="1" dirty="0" smtClean="0">
                <a:solidFill>
                  <a:schemeClr val="accent1">
                    <a:lumMod val="50000"/>
                  </a:schemeClr>
                </a:solidFill>
              </a:rPr>
              <a:t>», ДИВО 14Про Балтия, В. Сердюк, 16-17 февраля 2013 года</a:t>
            </a:r>
          </a:p>
          <a:p>
            <a:pPr algn="just">
              <a:buNone/>
            </a:pPr>
            <a:endParaRPr lang="ru-RU"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000" b="1" dirty="0" smtClean="0">
                <a:latin typeface="Century Gothic" pitchFamily="34" charset="0"/>
                <a:ea typeface="Batang" pitchFamily="18" charset="-127"/>
              </a:rPr>
              <a:t>Идеал Армии </a:t>
            </a:r>
            <a:r>
              <a:rPr lang="ru-RU" sz="4000" b="1" dirty="0" err="1" smtClean="0">
                <a:latin typeface="Century Gothic" pitchFamily="34" charset="0"/>
                <a:ea typeface="Batang" pitchFamily="18" charset="-127"/>
              </a:rPr>
              <a:t>Майтрейи</a:t>
            </a:r>
            <a:endParaRPr lang="ru-RU" sz="4000" b="1" dirty="0">
              <a:latin typeface="Century Gothic" pitchFamily="34" charset="0"/>
              <a:ea typeface="Batang" pitchFamily="18" charset="-127"/>
            </a:endParaRPr>
          </a:p>
        </p:txBody>
      </p:sp>
      <p:sp>
        <p:nvSpPr>
          <p:cNvPr id="3" name="Содержимое 2"/>
          <p:cNvSpPr>
            <a:spLocks noGrp="1"/>
          </p:cNvSpPr>
          <p:nvPr>
            <p:ph sz="quarter" idx="1"/>
          </p:nvPr>
        </p:nvSpPr>
        <p:spPr>
          <a:xfrm>
            <a:off x="539552" y="1600200"/>
            <a:ext cx="8226496" cy="4709120"/>
          </a:xfrm>
        </p:spPr>
        <p:txBody>
          <a:bodyPr>
            <a:normAutofit fontScale="92500" lnSpcReduction="20000"/>
          </a:bodyPr>
          <a:lstStyle/>
          <a:p>
            <a:pPr algn="just"/>
            <a:r>
              <a:rPr lang="ru-RU" dirty="0" smtClean="0">
                <a:solidFill>
                  <a:schemeClr val="accent1">
                    <a:lumMod val="50000"/>
                  </a:schemeClr>
                </a:solidFill>
              </a:rPr>
              <a:t>Идеал Армии </a:t>
            </a:r>
            <a:r>
              <a:rPr lang="ru-RU" dirty="0" err="1" smtClean="0">
                <a:solidFill>
                  <a:schemeClr val="accent1">
                    <a:lumMod val="50000"/>
                  </a:schemeClr>
                </a:solidFill>
              </a:rPr>
              <a:t>Майтрейи</a:t>
            </a:r>
            <a:r>
              <a:rPr lang="ru-RU" dirty="0" smtClean="0">
                <a:solidFill>
                  <a:schemeClr val="accent1">
                    <a:lumMod val="50000"/>
                  </a:schemeClr>
                </a:solidFill>
              </a:rPr>
              <a:t> - полное владение Абсолютной Формой, Синтезом. И когда ты владеешь ею настолько, что ты свободен во всём, свободен и в Форме, и в Синтезе, и в Мече, и в любых предметах, и в их отсутствии, но и достать тебя сложно. </a:t>
            </a:r>
          </a:p>
          <a:p>
            <a:pPr algn="just"/>
            <a:r>
              <a:rPr lang="ru-RU" dirty="0" smtClean="0">
                <a:solidFill>
                  <a:schemeClr val="accent1">
                    <a:lumMod val="50000"/>
                  </a:schemeClr>
                </a:solidFill>
              </a:rPr>
              <a:t>Это не Огонь, не Дух, не Свет, это Воин Абсолютной Формы, но фактически он вырастает из Воинства Огня, можно его назвать Воином Абсолюта, но мы ещё туда не дошли, физически. Воин Абсолютной Формы уже хоть как-то, Воина Абсолюта у нас нет.</a:t>
            </a:r>
          </a:p>
          <a:p>
            <a:pPr algn="just">
              <a:buNone/>
            </a:pPr>
            <a:endParaRPr lang="ru-RU" sz="2100" b="1" dirty="0" smtClean="0">
              <a:solidFill>
                <a:schemeClr val="accent1">
                  <a:lumMod val="50000"/>
                </a:schemeClr>
              </a:solidFill>
            </a:endParaRPr>
          </a:p>
          <a:p>
            <a:pPr algn="just">
              <a:buNone/>
            </a:pPr>
            <a:r>
              <a:rPr lang="ru-RU" sz="2100" b="1" dirty="0" smtClean="0">
                <a:solidFill>
                  <a:schemeClr val="accent1">
                    <a:lumMod val="50000"/>
                  </a:schemeClr>
                </a:solidFill>
              </a:rPr>
              <a:t>27 Синтез Огня «ИВ </a:t>
            </a:r>
            <a:r>
              <a:rPr lang="ru-RU" sz="2100" b="1" dirty="0" err="1" smtClean="0">
                <a:solidFill>
                  <a:schemeClr val="accent1">
                    <a:lumMod val="50000"/>
                  </a:schemeClr>
                </a:solidFill>
              </a:rPr>
              <a:t>Майтрейя</a:t>
            </a:r>
            <a:r>
              <a:rPr lang="ru-RU" sz="2100" b="1" dirty="0" smtClean="0">
                <a:solidFill>
                  <a:schemeClr val="accent1">
                    <a:lumMod val="50000"/>
                  </a:schemeClr>
                </a:solidFill>
              </a:rPr>
              <a:t>», ДИВО 14Про Балтия, В. Сердюк, 16-17 февраля 2013 года</a:t>
            </a:r>
          </a:p>
          <a:p>
            <a:pPr algn="just"/>
            <a:endParaRPr lang="ru-RU"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solidFill>
                  <a:schemeClr val="accent2">
                    <a:lumMod val="50000"/>
                  </a:schemeClr>
                </a:solidFill>
                <a:latin typeface="Batang" pitchFamily="18" charset="-127"/>
                <a:ea typeface="Batang" pitchFamily="18" charset="-127"/>
              </a:rPr>
              <a:t>Качество Воина приобретаем у Всевышнего</a:t>
            </a:r>
            <a:endParaRPr lang="ru-RU" b="1" dirty="0">
              <a:solidFill>
                <a:schemeClr val="accent2">
                  <a:lumMod val="50000"/>
                </a:schemeClr>
              </a:solidFill>
              <a:latin typeface="Batang" pitchFamily="18" charset="-127"/>
              <a:ea typeface="Batang" pitchFamily="18" charset="-127"/>
            </a:endParaRPr>
          </a:p>
        </p:txBody>
      </p:sp>
      <p:sp>
        <p:nvSpPr>
          <p:cNvPr id="3" name="Содержимое 2"/>
          <p:cNvSpPr>
            <a:spLocks noGrp="1"/>
          </p:cNvSpPr>
          <p:nvPr>
            <p:ph sz="quarter" idx="1"/>
          </p:nvPr>
        </p:nvSpPr>
        <p:spPr/>
        <p:txBody>
          <a:bodyPr>
            <a:normAutofit fontScale="70000" lnSpcReduction="20000"/>
          </a:bodyPr>
          <a:lstStyle/>
          <a:p>
            <a:pPr algn="just"/>
            <a:r>
              <a:rPr lang="ru-RU" dirty="0" smtClean="0">
                <a:solidFill>
                  <a:schemeClr val="accent1">
                    <a:lumMod val="50000"/>
                  </a:schemeClr>
                </a:solidFill>
                <a:latin typeface="Century Gothic" pitchFamily="34" charset="0"/>
              </a:rPr>
              <a:t>Воин Огня несёт долг, задачу, цель, высшую целесообразность свою, поэтому «</a:t>
            </a:r>
            <a:r>
              <a:rPr lang="ru-RU" dirty="0" err="1" smtClean="0">
                <a:solidFill>
                  <a:schemeClr val="accent1">
                    <a:lumMod val="50000"/>
                  </a:schemeClr>
                </a:solidFill>
                <a:latin typeface="Century Gothic" pitchFamily="34" charset="0"/>
              </a:rPr>
              <a:t>всевышнесть</a:t>
            </a:r>
            <a:r>
              <a:rPr lang="ru-RU" dirty="0" smtClean="0">
                <a:solidFill>
                  <a:schemeClr val="accent1">
                    <a:lumMod val="50000"/>
                  </a:schemeClr>
                </a:solidFill>
                <a:latin typeface="Century Gothic" pitchFamily="34" charset="0"/>
              </a:rPr>
              <a:t>».</a:t>
            </a:r>
          </a:p>
          <a:p>
            <a:pPr algn="just"/>
            <a:r>
              <a:rPr lang="ru-RU" dirty="0" smtClean="0">
                <a:solidFill>
                  <a:schemeClr val="accent1">
                    <a:lumMod val="50000"/>
                  </a:schemeClr>
                </a:solidFill>
                <a:latin typeface="Century Gothic" pitchFamily="34" charset="0"/>
              </a:rPr>
              <a:t>«</a:t>
            </a:r>
            <a:r>
              <a:rPr lang="ru-RU" dirty="0" err="1" smtClean="0">
                <a:solidFill>
                  <a:schemeClr val="accent1">
                    <a:lumMod val="50000"/>
                  </a:schemeClr>
                </a:solidFill>
                <a:latin typeface="Century Gothic" pitchFamily="34" charset="0"/>
              </a:rPr>
              <a:t>Всевышнесть</a:t>
            </a:r>
            <a:r>
              <a:rPr lang="ru-RU" dirty="0" smtClean="0">
                <a:solidFill>
                  <a:schemeClr val="accent1">
                    <a:lumMod val="50000"/>
                  </a:schemeClr>
                </a:solidFill>
                <a:latin typeface="Century Gothic" pitchFamily="34" charset="0"/>
              </a:rPr>
              <a:t>» - «Все в Вышнем несём единое». Все мы клеточки Отца, все в Вышнем мы несём Изначально Вышестоящего Отца, все в Вышнем являем Иерархию, все в Вышнем мы вместе – Дом. Но это на уровне знания.</a:t>
            </a:r>
          </a:p>
          <a:p>
            <a:pPr algn="just"/>
            <a:r>
              <a:rPr lang="ru-RU" dirty="0" smtClean="0">
                <a:solidFill>
                  <a:schemeClr val="accent1">
                    <a:lumMod val="50000"/>
                  </a:schemeClr>
                </a:solidFill>
                <a:latin typeface="Century Gothic" pitchFamily="34" charset="0"/>
              </a:rPr>
              <a:t>А на уровне органичности проживания, что вы несёте в Вышнем вместе со всеми?</a:t>
            </a:r>
          </a:p>
          <a:p>
            <a:pPr algn="just"/>
            <a:r>
              <a:rPr lang="ru-RU" dirty="0" smtClean="0">
                <a:solidFill>
                  <a:schemeClr val="accent1">
                    <a:lumMod val="50000"/>
                  </a:schemeClr>
                </a:solidFill>
                <a:latin typeface="Century Gothic" pitchFamily="34" charset="0"/>
              </a:rPr>
              <a:t>Мы, как Ведущие, качество Воина приобретаем у Всевышнего. Качество Воинства, аристократизм Воинства: изысканность умений, навыков и каких-то требований.</a:t>
            </a:r>
          </a:p>
          <a:p>
            <a:pPr algn="just"/>
            <a:r>
              <a:rPr lang="ru-RU" b="1" dirty="0" smtClean="0">
                <a:solidFill>
                  <a:schemeClr val="accent1">
                    <a:lumMod val="50000"/>
                  </a:schemeClr>
                </a:solidFill>
                <a:latin typeface="Century Gothic" pitchFamily="34" charset="0"/>
              </a:rPr>
              <a:t>Обострённое восприятие сути – это и Всевышний и Воин Огня.</a:t>
            </a:r>
          </a:p>
          <a:p>
            <a:pPr algn="just">
              <a:buNone/>
            </a:pPr>
            <a:endParaRPr lang="ru-RU" b="1" dirty="0" smtClean="0">
              <a:latin typeface="Century Gothic" pitchFamily="34" charset="0"/>
            </a:endParaRPr>
          </a:p>
          <a:p>
            <a:pPr algn="just">
              <a:buNone/>
            </a:pPr>
            <a:r>
              <a:rPr lang="ru-RU" sz="2600" b="1" dirty="0" smtClean="0">
                <a:solidFill>
                  <a:schemeClr val="accent1">
                    <a:lumMod val="50000"/>
                  </a:schemeClr>
                </a:solidFill>
                <a:latin typeface="Century Gothic" pitchFamily="34" charset="0"/>
                <a:ea typeface="Batang" pitchFamily="18" charset="-127"/>
                <a:cs typeface="Aharoni" pitchFamily="2" charset="-79"/>
              </a:rPr>
              <a:t>4 круг Профессионального Синтеза ИДИВО 23-24 февраля 2013 года, Краснодар</a:t>
            </a:r>
          </a:p>
          <a:p>
            <a:pPr algn="just"/>
            <a:endParaRPr lang="ru-RU" b="1" dirty="0" smtClean="0">
              <a:latin typeface="Century Gothic" pitchFamily="34" charset="0"/>
            </a:endParaRPr>
          </a:p>
          <a:p>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28600"/>
            <a:ext cx="8568952" cy="990600"/>
          </a:xfrm>
        </p:spPr>
        <p:txBody>
          <a:bodyPr>
            <a:normAutofit fontScale="90000"/>
          </a:bodyPr>
          <a:lstStyle/>
          <a:p>
            <a:pPr algn="ctr"/>
            <a:r>
              <a:rPr lang="ru-RU" b="1" dirty="0" smtClean="0">
                <a:latin typeface="Batang" pitchFamily="18" charset="-127"/>
                <a:ea typeface="Batang" pitchFamily="18" charset="-127"/>
              </a:rPr>
              <a:t>Восхождение Иерархией воинством</a:t>
            </a:r>
            <a:endParaRPr lang="ru-RU" b="1" dirty="0">
              <a:latin typeface="Batang" pitchFamily="18" charset="-127"/>
              <a:ea typeface="Batang" pitchFamily="18" charset="-127"/>
            </a:endParaRPr>
          </a:p>
        </p:txBody>
      </p:sp>
      <p:sp>
        <p:nvSpPr>
          <p:cNvPr id="3" name="Содержимое 2"/>
          <p:cNvSpPr>
            <a:spLocks noGrp="1"/>
          </p:cNvSpPr>
          <p:nvPr>
            <p:ph sz="quarter" idx="1"/>
          </p:nvPr>
        </p:nvSpPr>
        <p:spPr>
          <a:xfrm>
            <a:off x="612648" y="1600200"/>
            <a:ext cx="8153400" cy="4781128"/>
          </a:xfrm>
        </p:spPr>
        <p:txBody>
          <a:bodyPr>
            <a:normAutofit fontScale="70000" lnSpcReduction="20000"/>
          </a:bodyPr>
          <a:lstStyle/>
          <a:p>
            <a:pPr algn="just"/>
            <a:r>
              <a:rPr lang="ru-RU" sz="2800" dirty="0" smtClean="0">
                <a:solidFill>
                  <a:schemeClr val="accent1">
                    <a:lumMod val="50000"/>
                  </a:schemeClr>
                </a:solidFill>
                <a:ea typeface="Batang" pitchFamily="18" charset="-127"/>
              </a:rPr>
              <a:t>Чтобы глубоко восходить Иерархией, вы обязательно должны проходить этапы воинства</a:t>
            </a:r>
            <a:r>
              <a:rPr lang="ru-RU" dirty="0" smtClean="0">
                <a:solidFill>
                  <a:schemeClr val="accent1">
                    <a:lumMod val="50000"/>
                  </a:schemeClr>
                </a:solidFill>
              </a:rPr>
              <a:t>.</a:t>
            </a:r>
          </a:p>
          <a:p>
            <a:pPr algn="just"/>
            <a:r>
              <a:rPr lang="ru-RU" dirty="0" smtClean="0">
                <a:solidFill>
                  <a:schemeClr val="accent1">
                    <a:lumMod val="50000"/>
                  </a:schemeClr>
                </a:solidFill>
              </a:rPr>
              <a:t>Вы не восходите в следующее Посвящение, Статус только потому, что воинского искусства у вас с гулькин нос, вы не тренируетесь. А подача следующего Статуса, без отработки каких-то выражений, в Воинстве </a:t>
            </a:r>
            <a:r>
              <a:rPr lang="ru-RU" dirty="0" err="1" smtClean="0">
                <a:solidFill>
                  <a:schemeClr val="accent1">
                    <a:lumMod val="50000"/>
                  </a:schemeClr>
                </a:solidFill>
              </a:rPr>
              <a:t>Майтрейи</a:t>
            </a:r>
            <a:r>
              <a:rPr lang="ru-RU" dirty="0" smtClean="0">
                <a:solidFill>
                  <a:schemeClr val="accent1">
                    <a:lumMod val="50000"/>
                  </a:schemeClr>
                </a:solidFill>
              </a:rPr>
              <a:t> невозможна.</a:t>
            </a:r>
          </a:p>
          <a:p>
            <a:pPr algn="just"/>
            <a:r>
              <a:rPr lang="ru-RU" dirty="0" smtClean="0">
                <a:solidFill>
                  <a:schemeClr val="accent1">
                    <a:lumMod val="50000"/>
                  </a:schemeClr>
                </a:solidFill>
              </a:rPr>
              <a:t>Иерархия не направляет вам ничего для восхождение в следующий Статус только потому, что у вас нет навыков внешнего воинского применения. Отсюда внешнее воинское применение при иерархическом росте - это когда ты получил иерархически новое Посвящение, научился им владеть. А </a:t>
            </a:r>
            <a:r>
              <a:rPr lang="ru-RU" dirty="0" err="1" smtClean="0">
                <a:solidFill>
                  <a:schemeClr val="accent1">
                    <a:lumMod val="50000"/>
                  </a:schemeClr>
                </a:solidFill>
              </a:rPr>
              <a:t>итогово</a:t>
            </a:r>
            <a:r>
              <a:rPr lang="ru-RU" dirty="0" smtClean="0">
                <a:solidFill>
                  <a:schemeClr val="accent1">
                    <a:lumMod val="50000"/>
                  </a:schemeClr>
                </a:solidFill>
              </a:rPr>
              <a:t>, чтоб показать, что это Посвящение тобою усвоено, ты должен его применить вовне. </a:t>
            </a:r>
          </a:p>
          <a:p>
            <a:pPr algn="just"/>
            <a:r>
              <a:rPr lang="ru-RU" b="1" dirty="0" smtClean="0">
                <a:solidFill>
                  <a:schemeClr val="accent1">
                    <a:lumMod val="50000"/>
                  </a:schemeClr>
                </a:solidFill>
              </a:rPr>
              <a:t>Применение вовне данных тебе Посвящений и Статусов, в Иерархии называется воинством и воинским искусством.</a:t>
            </a:r>
          </a:p>
          <a:p>
            <a:pPr algn="just">
              <a:buNone/>
            </a:pPr>
            <a:endParaRPr lang="ru-RU" sz="2600" b="1" dirty="0" smtClean="0">
              <a:solidFill>
                <a:schemeClr val="accent1">
                  <a:lumMod val="50000"/>
                </a:schemeClr>
              </a:solidFill>
            </a:endParaRPr>
          </a:p>
          <a:p>
            <a:pPr algn="just">
              <a:buNone/>
            </a:pPr>
            <a:r>
              <a:rPr lang="ru-RU" sz="2600" b="1" dirty="0" smtClean="0">
                <a:solidFill>
                  <a:schemeClr val="accent1">
                    <a:lumMod val="50000"/>
                  </a:schemeClr>
                </a:solidFill>
              </a:rPr>
              <a:t>27 Синтез Огня «ИВ </a:t>
            </a:r>
            <a:r>
              <a:rPr lang="ru-RU" sz="2600" b="1" dirty="0" err="1" smtClean="0">
                <a:solidFill>
                  <a:schemeClr val="accent1">
                    <a:lumMod val="50000"/>
                  </a:schemeClr>
                </a:solidFill>
              </a:rPr>
              <a:t>Майтрейя</a:t>
            </a:r>
            <a:r>
              <a:rPr lang="ru-RU" sz="2600" b="1" dirty="0" smtClean="0">
                <a:solidFill>
                  <a:schemeClr val="accent1">
                    <a:lumMod val="50000"/>
                  </a:schemeClr>
                </a:solidFill>
              </a:rPr>
              <a:t>», ДИВО 14Про Балтия, В. Сердюк, 16-17 февраля 2013 года</a:t>
            </a:r>
          </a:p>
          <a:p>
            <a:pPr algn="just"/>
            <a:endParaRPr lang="ru-RU" b="1" dirty="0">
              <a:solidFill>
                <a:schemeClr val="accent1">
                  <a:lumMod val="50000"/>
                </a:schemeClr>
              </a:solidFill>
              <a:latin typeface="Century Gothic"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latin typeface="Batang" pitchFamily="18" charset="-127"/>
                <a:ea typeface="Batang" pitchFamily="18" charset="-127"/>
              </a:rPr>
              <a:t>Воинство – </a:t>
            </a:r>
            <a:br>
              <a:rPr lang="ru-RU" b="1" dirty="0" smtClean="0">
                <a:latin typeface="Batang" pitchFamily="18" charset="-127"/>
                <a:ea typeface="Batang" pitchFamily="18" charset="-127"/>
              </a:rPr>
            </a:br>
            <a:r>
              <a:rPr lang="ru-RU" b="1" dirty="0" smtClean="0">
                <a:latin typeface="Batang" pitchFamily="18" charset="-127"/>
                <a:ea typeface="Batang" pitchFamily="18" charset="-127"/>
              </a:rPr>
              <a:t>искусство жизни и бытия</a:t>
            </a:r>
            <a:endParaRPr lang="ru-RU" b="1" dirty="0">
              <a:latin typeface="Batang" pitchFamily="18" charset="-127"/>
              <a:ea typeface="Batang" pitchFamily="18" charset="-127"/>
            </a:endParaRPr>
          </a:p>
        </p:txBody>
      </p:sp>
      <p:sp>
        <p:nvSpPr>
          <p:cNvPr id="3" name="Содержимое 2"/>
          <p:cNvSpPr>
            <a:spLocks noGrp="1"/>
          </p:cNvSpPr>
          <p:nvPr>
            <p:ph sz="quarter" idx="1"/>
          </p:nvPr>
        </p:nvSpPr>
        <p:spPr>
          <a:xfrm>
            <a:off x="612648" y="1600200"/>
            <a:ext cx="8153400" cy="4781128"/>
          </a:xfrm>
        </p:spPr>
        <p:txBody>
          <a:bodyPr>
            <a:normAutofit fontScale="77500" lnSpcReduction="20000"/>
          </a:bodyPr>
          <a:lstStyle/>
          <a:p>
            <a:pPr algn="just"/>
            <a:r>
              <a:rPr lang="ru-RU" dirty="0" smtClean="0">
                <a:solidFill>
                  <a:schemeClr val="accent1">
                    <a:lumMod val="50000"/>
                  </a:schemeClr>
                </a:solidFill>
              </a:rPr>
              <a:t>В Иерархии - стяжал и воинством направил в нужную сторону, поучаствовал в чём-то, применился. Вот это называется </a:t>
            </a:r>
            <a:r>
              <a:rPr lang="ru-RU" b="1" dirty="0" smtClean="0">
                <a:solidFill>
                  <a:schemeClr val="accent1">
                    <a:lumMod val="50000"/>
                  </a:schemeClr>
                </a:solidFill>
              </a:rPr>
              <a:t>Воинство </a:t>
            </a:r>
            <a:r>
              <a:rPr lang="ru-RU" b="1" dirty="0" err="1" smtClean="0">
                <a:solidFill>
                  <a:schemeClr val="accent1">
                    <a:lumMod val="50000"/>
                  </a:schemeClr>
                </a:solidFill>
              </a:rPr>
              <a:t>Майтрейи</a:t>
            </a:r>
            <a:r>
              <a:rPr lang="ru-RU" dirty="0" smtClean="0">
                <a:solidFill>
                  <a:schemeClr val="accent1">
                    <a:lumMod val="50000"/>
                  </a:schemeClr>
                </a:solidFill>
              </a:rPr>
              <a:t>. Поэтому это не только армия в виде толпы, едущая на лошадях с мечами, а это </a:t>
            </a:r>
            <a:r>
              <a:rPr lang="ru-RU" b="1" dirty="0" smtClean="0">
                <a:solidFill>
                  <a:schemeClr val="accent1">
                    <a:lumMod val="50000"/>
                  </a:schemeClr>
                </a:solidFill>
              </a:rPr>
              <a:t>искусство жить</a:t>
            </a:r>
            <a:r>
              <a:rPr lang="ru-RU" dirty="0" smtClean="0">
                <a:solidFill>
                  <a:schemeClr val="accent1">
                    <a:lumMod val="50000"/>
                  </a:schemeClr>
                </a:solidFill>
              </a:rPr>
              <a:t>. Я бы сказал </a:t>
            </a:r>
            <a:r>
              <a:rPr lang="ru-RU" b="1" dirty="0" smtClean="0">
                <a:solidFill>
                  <a:schemeClr val="accent1">
                    <a:lumMod val="50000"/>
                  </a:schemeClr>
                </a:solidFill>
              </a:rPr>
              <a:t>Воин Жизни</a:t>
            </a:r>
            <a:r>
              <a:rPr lang="ru-RU" dirty="0" smtClean="0">
                <a:solidFill>
                  <a:schemeClr val="accent1">
                    <a:lumMod val="50000"/>
                  </a:schemeClr>
                </a:solidFill>
              </a:rPr>
              <a:t>. Только жизнь относится к Христу, а здесь </a:t>
            </a:r>
            <a:r>
              <a:rPr lang="ru-RU" dirty="0" err="1" smtClean="0">
                <a:solidFill>
                  <a:schemeClr val="accent1">
                    <a:lumMod val="50000"/>
                  </a:schemeClr>
                </a:solidFill>
              </a:rPr>
              <a:t>Майтрейя</a:t>
            </a:r>
            <a:r>
              <a:rPr lang="ru-RU" dirty="0" smtClean="0">
                <a:solidFill>
                  <a:schemeClr val="accent1">
                    <a:lumMod val="50000"/>
                  </a:schemeClr>
                </a:solidFill>
              </a:rPr>
              <a:t>, это выше жизни. Значит, это </a:t>
            </a:r>
            <a:r>
              <a:rPr lang="ru-RU" b="1" dirty="0" smtClean="0">
                <a:solidFill>
                  <a:schemeClr val="accent1">
                    <a:lumMod val="50000"/>
                  </a:schemeClr>
                </a:solidFill>
              </a:rPr>
              <a:t>искусство бытия</a:t>
            </a:r>
            <a:r>
              <a:rPr lang="ru-RU" dirty="0" smtClean="0">
                <a:solidFill>
                  <a:schemeClr val="accent1">
                    <a:lumMod val="50000"/>
                  </a:schemeClr>
                </a:solidFill>
              </a:rPr>
              <a:t>, где ты можешь применяться искусством. Вот это воинство Новой Эпохи. Искусство бытия. Жизнь относится к Христу, бытиё к </a:t>
            </a:r>
            <a:r>
              <a:rPr lang="ru-RU" dirty="0" err="1" smtClean="0">
                <a:solidFill>
                  <a:schemeClr val="accent1">
                    <a:lumMod val="50000"/>
                  </a:schemeClr>
                </a:solidFill>
              </a:rPr>
              <a:t>Майтрейе</a:t>
            </a:r>
            <a:r>
              <a:rPr lang="ru-RU" dirty="0" smtClean="0">
                <a:solidFill>
                  <a:schemeClr val="accent1">
                    <a:lumMod val="50000"/>
                  </a:schemeClr>
                </a:solidFill>
              </a:rPr>
              <a:t>. </a:t>
            </a:r>
          </a:p>
          <a:p>
            <a:pPr algn="just"/>
            <a:r>
              <a:rPr lang="ru-RU" dirty="0" smtClean="0">
                <a:solidFill>
                  <a:schemeClr val="accent1">
                    <a:lumMod val="50000"/>
                  </a:schemeClr>
                </a:solidFill>
              </a:rPr>
              <a:t>Соответственно, </a:t>
            </a:r>
            <a:r>
              <a:rPr lang="ru-RU" b="1" dirty="0" smtClean="0">
                <a:solidFill>
                  <a:schemeClr val="accent1">
                    <a:lumMod val="50000"/>
                  </a:schemeClr>
                </a:solidFill>
              </a:rPr>
              <a:t>качество вашего бытия возрастает качеством воинского искусства.</a:t>
            </a:r>
            <a:r>
              <a:rPr lang="ru-RU" dirty="0" smtClean="0"/>
              <a:t> </a:t>
            </a:r>
            <a:r>
              <a:rPr lang="ru-RU" dirty="0" smtClean="0">
                <a:solidFill>
                  <a:schemeClr val="accent1">
                    <a:lumMod val="50000"/>
                  </a:schemeClr>
                </a:solidFill>
              </a:rPr>
              <a:t>Просто на глазах меняется тенденция жизни.</a:t>
            </a:r>
          </a:p>
          <a:p>
            <a:pPr algn="just">
              <a:buNone/>
            </a:pPr>
            <a:endParaRPr lang="ru-RU" sz="2300" b="1" dirty="0" smtClean="0">
              <a:solidFill>
                <a:schemeClr val="accent1">
                  <a:lumMod val="50000"/>
                </a:schemeClr>
              </a:solidFill>
            </a:endParaRPr>
          </a:p>
          <a:p>
            <a:pPr algn="just">
              <a:buNone/>
            </a:pPr>
            <a:r>
              <a:rPr lang="ru-RU" sz="2300" b="1" dirty="0" smtClean="0">
                <a:solidFill>
                  <a:schemeClr val="accent1">
                    <a:lumMod val="50000"/>
                  </a:schemeClr>
                </a:solidFill>
              </a:rPr>
              <a:t>27 Синтез Огня «ИВ </a:t>
            </a:r>
            <a:r>
              <a:rPr lang="ru-RU" sz="2300" b="1" dirty="0" err="1" smtClean="0">
                <a:solidFill>
                  <a:schemeClr val="accent1">
                    <a:lumMod val="50000"/>
                  </a:schemeClr>
                </a:solidFill>
              </a:rPr>
              <a:t>Майтрейя</a:t>
            </a:r>
            <a:r>
              <a:rPr lang="ru-RU" sz="2300" b="1" dirty="0" smtClean="0">
                <a:solidFill>
                  <a:schemeClr val="accent1">
                    <a:lumMod val="50000"/>
                  </a:schemeClr>
                </a:solidFill>
              </a:rPr>
              <a:t>», ДИВО 14Про Балтия, В. Сердюк, 16-17 февраля 2013 года</a:t>
            </a:r>
          </a:p>
          <a:p>
            <a:pPr algn="just">
              <a:buNone/>
            </a:pPr>
            <a:r>
              <a:rPr lang="ru-RU" b="1" dirty="0" smtClean="0">
                <a:solidFill>
                  <a:schemeClr val="accent1">
                    <a:lumMod val="50000"/>
                  </a:schemeClr>
                </a:solidFill>
              </a:rPr>
              <a:t> </a:t>
            </a:r>
            <a:endParaRPr lang="ru-RU"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latin typeface="Century Gothic" pitchFamily="34" charset="0"/>
              </a:rPr>
              <a:t>Виды жизни Воина Огня</a:t>
            </a:r>
            <a:endParaRPr lang="ru-RU" sz="3600" b="1" dirty="0">
              <a:latin typeface="Century Gothic" pitchFamily="34" charset="0"/>
            </a:endParaRPr>
          </a:p>
        </p:txBody>
      </p:sp>
      <p:sp>
        <p:nvSpPr>
          <p:cNvPr id="3" name="Содержимое 2"/>
          <p:cNvSpPr>
            <a:spLocks noGrp="1"/>
          </p:cNvSpPr>
          <p:nvPr>
            <p:ph sz="quarter" idx="1"/>
          </p:nvPr>
        </p:nvSpPr>
        <p:spPr>
          <a:xfrm>
            <a:off x="323528" y="1600200"/>
            <a:ext cx="8442520" cy="4925144"/>
          </a:xfrm>
        </p:spPr>
        <p:txBody>
          <a:bodyPr>
            <a:normAutofit fontScale="47500" lnSpcReduction="20000"/>
          </a:bodyPr>
          <a:lstStyle/>
          <a:p>
            <a:pPr algn="just"/>
            <a:r>
              <a:rPr lang="ru-RU" sz="3400" b="1" dirty="0" smtClean="0">
                <a:solidFill>
                  <a:schemeClr val="accent1">
                    <a:lumMod val="50000"/>
                  </a:schemeClr>
                </a:solidFill>
              </a:rPr>
              <a:t>У Воина Огня могут быть многоплановые задачи, несколько путей развития, несколько иерархических уровней исполнения. </a:t>
            </a:r>
          </a:p>
          <a:p>
            <a:pPr algn="just"/>
            <a:r>
              <a:rPr lang="ru-RU" sz="3400" b="1" dirty="0" smtClean="0">
                <a:solidFill>
                  <a:schemeClr val="accent1">
                    <a:lumMod val="50000"/>
                  </a:schemeClr>
                </a:solidFill>
              </a:rPr>
              <a:t>Ну самое простое, которое вы знаете: вы, прежде всего, Человек — одна жизнь, включая семейную, профессиональную. </a:t>
            </a:r>
          </a:p>
          <a:p>
            <a:pPr algn="just"/>
            <a:r>
              <a:rPr lang="ru-RU" sz="3400" b="1" dirty="0" smtClean="0">
                <a:solidFill>
                  <a:schemeClr val="accent1">
                    <a:lumMod val="50000"/>
                  </a:schemeClr>
                </a:solidFill>
              </a:rPr>
              <a:t>Потом вы Чело — совершенно другая жизнь, сюда можно отнести вот это Воинство Огня частично, ваши посвящения, ваша </a:t>
            </a:r>
            <a:r>
              <a:rPr lang="ru-RU" sz="3400" b="1" dirty="0" err="1" smtClean="0">
                <a:solidFill>
                  <a:schemeClr val="accent1">
                    <a:lumMod val="50000"/>
                  </a:schemeClr>
                </a:solidFill>
              </a:rPr>
              <a:t>многоприсутственная</a:t>
            </a:r>
            <a:r>
              <a:rPr lang="ru-RU" sz="3400" b="1" dirty="0" smtClean="0">
                <a:solidFill>
                  <a:schemeClr val="accent1">
                    <a:lumMod val="50000"/>
                  </a:schemeClr>
                </a:solidFill>
              </a:rPr>
              <a:t> жизнь. Почему другая жизнь. Потому что, живя внутри на присутствиях и взрастая как Чело, вовне вы не всегда это выразите. </a:t>
            </a:r>
          </a:p>
          <a:p>
            <a:pPr algn="just"/>
            <a:r>
              <a:rPr lang="ru-RU" sz="3400" b="1" dirty="0" smtClean="0">
                <a:solidFill>
                  <a:schemeClr val="accent1">
                    <a:lumMod val="50000"/>
                  </a:schemeClr>
                </a:solidFill>
              </a:rPr>
              <a:t>Потом 3‑я жизнь — это ваша жизнь Ведущего. Сюда тоже Воинство Огня включается, это вообще 3‑ий вид жизни. Ведение Огня, ведение Синтеза, ведение </a:t>
            </a:r>
            <a:r>
              <a:rPr lang="ru-RU" sz="3400" b="1" dirty="0" err="1" smtClean="0">
                <a:solidFill>
                  <a:schemeClr val="accent1">
                    <a:lumMod val="50000"/>
                  </a:schemeClr>
                </a:solidFill>
              </a:rPr>
              <a:t>чего‑либо</a:t>
            </a:r>
            <a:r>
              <a:rPr lang="ru-RU" sz="3400" b="1" dirty="0" smtClean="0">
                <a:solidFill>
                  <a:schemeClr val="accent1">
                    <a:lumMod val="50000"/>
                  </a:schemeClr>
                </a:solidFill>
              </a:rPr>
              <a:t>, то есть когда вам поручили </a:t>
            </a:r>
            <a:r>
              <a:rPr lang="ru-RU" sz="3400" b="1" dirty="0" err="1" smtClean="0">
                <a:solidFill>
                  <a:schemeClr val="accent1">
                    <a:lumMod val="50000"/>
                  </a:schemeClr>
                </a:solidFill>
              </a:rPr>
              <a:t>какую‑то</a:t>
            </a:r>
            <a:r>
              <a:rPr lang="ru-RU" sz="3400" b="1" dirty="0" smtClean="0">
                <a:solidFill>
                  <a:schemeClr val="accent1">
                    <a:lumMod val="50000"/>
                  </a:schemeClr>
                </a:solidFill>
              </a:rPr>
              <a:t> идею и вы её ведёте. </a:t>
            </a:r>
          </a:p>
          <a:p>
            <a:pPr algn="just"/>
            <a:r>
              <a:rPr lang="ru-RU" sz="3400" b="1" dirty="0" smtClean="0">
                <a:solidFill>
                  <a:schemeClr val="accent1">
                    <a:lumMod val="50000"/>
                  </a:schemeClr>
                </a:solidFill>
              </a:rPr>
              <a:t>И жизнь Сотрудника. Когда вы чётко знаете, в чём вы Сотрудник, пользуетесь этим, другим помогаете этим, развиваете это. И так далее, и так далее. </a:t>
            </a:r>
          </a:p>
          <a:p>
            <a:pPr algn="just"/>
            <a:r>
              <a:rPr lang="ru-RU" sz="3400" b="1" dirty="0" smtClean="0">
                <a:solidFill>
                  <a:schemeClr val="accent1">
                    <a:lumMod val="50000"/>
                  </a:schemeClr>
                </a:solidFill>
              </a:rPr>
              <a:t>Можно ещё и 5‑й вид жизни вспомнить — Ипостась. Ну, это вообще прямой контакт с Отцом в </a:t>
            </a:r>
            <a:r>
              <a:rPr lang="ru-RU" sz="3400" b="1" dirty="0" err="1" smtClean="0">
                <a:solidFill>
                  <a:schemeClr val="accent1">
                    <a:lumMod val="50000"/>
                  </a:schemeClr>
                </a:solidFill>
              </a:rPr>
              <a:t>спецзадачах</a:t>
            </a:r>
            <a:r>
              <a:rPr lang="ru-RU" sz="3400" b="1" dirty="0" smtClean="0">
                <a:solidFill>
                  <a:schemeClr val="accent1">
                    <a:lumMod val="50000"/>
                  </a:schemeClr>
                </a:solidFill>
              </a:rPr>
              <a:t>, это одновременность 5‑ти жизней в одном теле, 5‑ти планов, 5‑ти разных ситуаций. И Воин Огня должен вертеться не знаю как кто, чтобы эти ситуации и планы не накладывались друг на друга. Жизнь Ведущего не мешала жизни Человека. А жизнь Человека не мешала жизни Чело. Они близки, но совершенно разные. Самый простой пример, чтобы не было и конфликтов в семье, и ты продолжал жить Ведущим с некоторой степенью свободы.</a:t>
            </a:r>
          </a:p>
          <a:p>
            <a:pPr algn="just">
              <a:buNone/>
            </a:pPr>
            <a:r>
              <a:rPr lang="ru-RU" sz="3400" b="1" dirty="0" smtClean="0">
                <a:solidFill>
                  <a:schemeClr val="accent1">
                    <a:lumMod val="50000"/>
                  </a:schemeClr>
                </a:solidFill>
              </a:rPr>
              <a:t>01‑02 июня 2013 г., ДИВО 88 Проявления Иркутск, 27 ИВ Синтез «ИВ </a:t>
            </a:r>
            <a:r>
              <a:rPr lang="ru-RU" sz="3400" b="1" dirty="0" err="1" smtClean="0">
                <a:solidFill>
                  <a:schemeClr val="accent1">
                    <a:lumMod val="50000"/>
                  </a:schemeClr>
                </a:solidFill>
              </a:rPr>
              <a:t>Майтрейя</a:t>
            </a:r>
            <a:r>
              <a:rPr lang="ru-RU" sz="3400" b="1" dirty="0" smtClean="0">
                <a:solidFill>
                  <a:schemeClr val="accent1">
                    <a:lumMod val="50000"/>
                  </a:schemeClr>
                </a:solidFill>
              </a:rPr>
              <a:t>». Провидение. </a:t>
            </a:r>
            <a:endParaRPr lang="ru-RU" sz="3400" b="1" dirty="0">
              <a:solidFill>
                <a:schemeClr val="accent1">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latin typeface="Batang" pitchFamily="18" charset="-127"/>
                <a:ea typeface="Batang" pitchFamily="18" charset="-127"/>
              </a:rPr>
              <a:t>Праздник Воинов Огня</a:t>
            </a:r>
            <a:endParaRPr lang="ru-RU" b="1" dirty="0">
              <a:latin typeface="Batang" pitchFamily="18" charset="-127"/>
              <a:ea typeface="Batang" pitchFamily="18" charset="-127"/>
            </a:endParaRPr>
          </a:p>
        </p:txBody>
      </p:sp>
      <p:sp>
        <p:nvSpPr>
          <p:cNvPr id="3" name="Содержимое 2"/>
          <p:cNvSpPr>
            <a:spLocks noGrp="1"/>
          </p:cNvSpPr>
          <p:nvPr>
            <p:ph sz="quarter" idx="1"/>
          </p:nvPr>
        </p:nvSpPr>
        <p:spPr>
          <a:xfrm>
            <a:off x="612648" y="1600200"/>
            <a:ext cx="8153400" cy="4637112"/>
          </a:xfrm>
        </p:spPr>
        <p:txBody>
          <a:bodyPr>
            <a:normAutofit lnSpcReduction="10000"/>
          </a:bodyPr>
          <a:lstStyle/>
          <a:p>
            <a:pPr algn="just"/>
            <a:r>
              <a:rPr lang="ru-RU" b="1" dirty="0" smtClean="0">
                <a:solidFill>
                  <a:schemeClr val="accent1">
                    <a:lumMod val="50000"/>
                  </a:schemeClr>
                </a:solidFill>
                <a:latin typeface="Century Gothic" pitchFamily="34" charset="0"/>
                <a:ea typeface="Batang" pitchFamily="18" charset="-127"/>
                <a:cs typeface="Aharoni" pitchFamily="2" charset="-79"/>
              </a:rPr>
              <a:t>«Я поздравляю всех с праздником Воинов Огня. Дело в том, что 23 февраля для нас не просто праздник... А это праздник Воинов Огня и Воительниц тоже.</a:t>
            </a:r>
          </a:p>
          <a:p>
            <a:pPr algn="just"/>
            <a:r>
              <a:rPr lang="ru-RU" b="1" dirty="0" smtClean="0">
                <a:solidFill>
                  <a:schemeClr val="accent1">
                    <a:lumMod val="50000"/>
                  </a:schemeClr>
                </a:solidFill>
                <a:latin typeface="Century Gothic" pitchFamily="34" charset="0"/>
                <a:ea typeface="Batang" pitchFamily="18" charset="-127"/>
                <a:cs typeface="Aharoni" pitchFamily="2" charset="-79"/>
              </a:rPr>
              <a:t>Все вы как чело однозначно относитесь к команде Воинов Огня, в Воинство </a:t>
            </a:r>
            <a:r>
              <a:rPr lang="ru-RU" b="1" dirty="0" err="1" smtClean="0">
                <a:solidFill>
                  <a:schemeClr val="accent1">
                    <a:lumMod val="50000"/>
                  </a:schemeClr>
                </a:solidFill>
                <a:latin typeface="Century Gothic" pitchFamily="34" charset="0"/>
                <a:ea typeface="Batang" pitchFamily="18" charset="-127"/>
                <a:cs typeface="Aharoni" pitchFamily="2" charset="-79"/>
              </a:rPr>
              <a:t>Майтрейи</a:t>
            </a:r>
            <a:r>
              <a:rPr lang="ru-RU" b="1" dirty="0" smtClean="0">
                <a:solidFill>
                  <a:schemeClr val="accent1">
                    <a:lumMod val="50000"/>
                  </a:schemeClr>
                </a:solidFill>
                <a:latin typeface="Century Gothic" pitchFamily="34" charset="0"/>
                <a:ea typeface="Batang" pitchFamily="18" charset="-127"/>
                <a:cs typeface="Aharoni" pitchFamily="2" charset="-79"/>
              </a:rPr>
              <a:t>».</a:t>
            </a:r>
          </a:p>
          <a:p>
            <a:pPr algn="just">
              <a:buNone/>
            </a:pPr>
            <a:endParaRPr lang="ru-RU" b="1" dirty="0" smtClean="0">
              <a:solidFill>
                <a:schemeClr val="accent1">
                  <a:lumMod val="50000"/>
                </a:schemeClr>
              </a:solidFill>
              <a:latin typeface="Century Gothic" pitchFamily="34" charset="0"/>
              <a:ea typeface="Batang" pitchFamily="18" charset="-127"/>
              <a:cs typeface="Aharoni" pitchFamily="2" charset="-79"/>
            </a:endParaRPr>
          </a:p>
          <a:p>
            <a:pPr algn="just">
              <a:buNone/>
            </a:pPr>
            <a:r>
              <a:rPr lang="ru-RU" sz="1900" b="1" dirty="0" smtClean="0">
                <a:solidFill>
                  <a:schemeClr val="accent1">
                    <a:lumMod val="50000"/>
                  </a:schemeClr>
                </a:solidFill>
                <a:latin typeface="Century Gothic" pitchFamily="34" charset="0"/>
                <a:ea typeface="Batang" pitchFamily="18" charset="-127"/>
                <a:cs typeface="Aharoni" pitchFamily="2" charset="-79"/>
              </a:rPr>
              <a:t>4 круг Профессионального Синтеза ИДИВО 23-24 февраля 2013 года, Краснодар</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latin typeface="Batang" pitchFamily="18" charset="-127"/>
                <a:ea typeface="Batang" pitchFamily="18" charset="-127"/>
              </a:rPr>
              <a:t>Четыре фактора обучения Воина Огня</a:t>
            </a:r>
            <a:endParaRPr lang="ru-RU" b="1" dirty="0">
              <a:latin typeface="Batang" pitchFamily="18" charset="-127"/>
              <a:ea typeface="Batang" pitchFamily="18" charset="-127"/>
            </a:endParaRPr>
          </a:p>
        </p:txBody>
      </p:sp>
      <p:sp>
        <p:nvSpPr>
          <p:cNvPr id="3" name="Содержимое 2"/>
          <p:cNvSpPr>
            <a:spLocks noGrp="1"/>
          </p:cNvSpPr>
          <p:nvPr>
            <p:ph sz="quarter" idx="1"/>
          </p:nvPr>
        </p:nvSpPr>
        <p:spPr/>
        <p:txBody>
          <a:bodyPr>
            <a:normAutofit fontScale="70000" lnSpcReduction="20000"/>
          </a:bodyPr>
          <a:lstStyle/>
          <a:p>
            <a:pPr algn="just"/>
            <a:r>
              <a:rPr lang="ru-RU" dirty="0" smtClean="0">
                <a:solidFill>
                  <a:schemeClr val="accent1">
                    <a:lumMod val="50000"/>
                  </a:schemeClr>
                </a:solidFill>
              </a:rPr>
              <a:t>Вот как происходит обучение Воина Огня. А когда он различает во внешних обстоятельствах, что «</a:t>
            </a:r>
            <a:r>
              <a:rPr lang="ru-RU" dirty="0" err="1" smtClean="0">
                <a:solidFill>
                  <a:schemeClr val="accent1">
                    <a:lumMod val="50000"/>
                  </a:schemeClr>
                </a:solidFill>
              </a:rPr>
              <a:t>зя</a:t>
            </a:r>
            <a:r>
              <a:rPr lang="ru-RU" dirty="0" smtClean="0">
                <a:solidFill>
                  <a:schemeClr val="accent1">
                    <a:lumMod val="50000"/>
                  </a:schemeClr>
                </a:solidFill>
              </a:rPr>
              <a:t>», а что «</a:t>
            </a:r>
            <a:r>
              <a:rPr lang="ru-RU" dirty="0" err="1" smtClean="0">
                <a:solidFill>
                  <a:schemeClr val="accent1">
                    <a:lumMod val="50000"/>
                  </a:schemeClr>
                </a:solidFill>
              </a:rPr>
              <a:t>низя</a:t>
            </a:r>
            <a:r>
              <a:rPr lang="ru-RU" dirty="0" smtClean="0">
                <a:solidFill>
                  <a:schemeClr val="accent1">
                    <a:lumMod val="50000"/>
                  </a:schemeClr>
                </a:solidFill>
              </a:rPr>
              <a:t>». С точки зрения Отца</a:t>
            </a:r>
            <a:r>
              <a:rPr lang="ru-RU" dirty="0" smtClean="0"/>
              <a:t>. </a:t>
            </a:r>
            <a:r>
              <a:rPr lang="ru-RU" dirty="0" smtClean="0">
                <a:solidFill>
                  <a:schemeClr val="accent1">
                    <a:lumMod val="50000"/>
                  </a:schemeClr>
                </a:solidFill>
              </a:rPr>
              <a:t>Потом это гармонизирует, вначале Законами, Стандартами Отца, потом Законами, Стандартами территории и только потом действует. Вот эти три фактора есть обучение Воина Огня, ты взрастаешь этим.</a:t>
            </a:r>
          </a:p>
          <a:p>
            <a:pPr algn="just"/>
            <a:r>
              <a:rPr lang="ru-RU" dirty="0" smtClean="0">
                <a:solidFill>
                  <a:schemeClr val="accent1">
                    <a:lumMod val="50000"/>
                  </a:schemeClr>
                </a:solidFill>
              </a:rPr>
              <a:t>Воин Огня должен синтезировать ситуацию, внимание, и найти метод, как из неё выкрутиться, тогда ваше воинство растёт. Причём, внимание, в любом направлении.</a:t>
            </a:r>
          </a:p>
          <a:p>
            <a:pPr algn="just"/>
            <a:r>
              <a:rPr lang="ru-RU" b="1" dirty="0" smtClean="0">
                <a:solidFill>
                  <a:schemeClr val="accent1">
                    <a:lumMod val="50000"/>
                  </a:schemeClr>
                </a:solidFill>
              </a:rPr>
              <a:t>Вот Воинство Огня растёт вашими умениями выкручиваться из всех ситуаций.</a:t>
            </a:r>
            <a:r>
              <a:rPr lang="ru-RU" dirty="0" smtClean="0">
                <a:solidFill>
                  <a:schemeClr val="accent1">
                    <a:lumMod val="50000"/>
                  </a:schemeClr>
                </a:solidFill>
              </a:rPr>
              <a:t> </a:t>
            </a:r>
          </a:p>
          <a:p>
            <a:pPr algn="just"/>
            <a:r>
              <a:rPr lang="ru-RU" b="1" dirty="0" err="1" smtClean="0">
                <a:solidFill>
                  <a:schemeClr val="accent1">
                    <a:lumMod val="50000"/>
                  </a:schemeClr>
                </a:solidFill>
              </a:rPr>
              <a:t>Выкрутасик</a:t>
            </a:r>
            <a:r>
              <a:rPr lang="ru-RU" b="1" dirty="0" smtClean="0">
                <a:solidFill>
                  <a:schemeClr val="accent1">
                    <a:lumMod val="50000"/>
                  </a:schemeClr>
                </a:solidFill>
              </a:rPr>
              <a:t> не в том, что ты идёшь против, а в том то, что ты складываешь законы не так, как все видят – раз. В том, что ты делаешь выводы не так, как все делают – два. Не так, как все привыкли – три. И самое главное не так как все хотят – четыре. После этого ты Воин Огня.</a:t>
            </a:r>
            <a:r>
              <a:rPr lang="ru-RU" dirty="0" smtClean="0">
                <a:solidFill>
                  <a:schemeClr val="accent1">
                    <a:lumMod val="50000"/>
                  </a:schemeClr>
                </a:solidFill>
              </a:rPr>
              <a:t> </a:t>
            </a:r>
          </a:p>
          <a:p>
            <a:pPr algn="just">
              <a:buNone/>
            </a:pPr>
            <a:r>
              <a:rPr lang="ru-RU" sz="2100" b="1" dirty="0" smtClean="0">
                <a:solidFill>
                  <a:schemeClr val="accent1">
                    <a:lumMod val="50000"/>
                  </a:schemeClr>
                </a:solidFill>
              </a:rPr>
              <a:t>27 Синтез Огня «ИВ </a:t>
            </a:r>
            <a:r>
              <a:rPr lang="ru-RU" sz="2100" b="1" dirty="0" err="1" smtClean="0">
                <a:solidFill>
                  <a:schemeClr val="accent1">
                    <a:lumMod val="50000"/>
                  </a:schemeClr>
                </a:solidFill>
              </a:rPr>
              <a:t>Майтрейя</a:t>
            </a:r>
            <a:r>
              <a:rPr lang="ru-RU" sz="2100" b="1" dirty="0" smtClean="0">
                <a:solidFill>
                  <a:schemeClr val="accent1">
                    <a:lumMod val="50000"/>
                  </a:schemeClr>
                </a:solidFill>
              </a:rPr>
              <a:t>», ДИВО 14Про Балтия, В. Сердюк, 16-17 февраля 2013 года</a:t>
            </a:r>
          </a:p>
          <a:p>
            <a:pPr algn="just"/>
            <a:endParaRPr lang="ru-RU" dirty="0" smtClean="0">
              <a:solidFill>
                <a:schemeClr val="accent1">
                  <a:lumMod val="50000"/>
                </a:schemeClr>
              </a:solidFill>
            </a:endParaRPr>
          </a:p>
          <a:p>
            <a:pPr algn="just"/>
            <a:endParaRPr lang="ru-RU"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smtClean="0">
                <a:latin typeface="Century Gothic" pitchFamily="34" charset="0"/>
                <a:ea typeface="Batang" pitchFamily="18" charset="-127"/>
              </a:rPr>
              <a:t>Воин Огня – умение найти формулу, взгляд, позицию, полезную окружающим</a:t>
            </a:r>
            <a:endParaRPr lang="ru-RU" sz="2800" b="1" dirty="0">
              <a:latin typeface="Century Gothic" pitchFamily="34" charset="0"/>
              <a:ea typeface="Batang" pitchFamily="18" charset="-127"/>
            </a:endParaRPr>
          </a:p>
        </p:txBody>
      </p:sp>
      <p:sp>
        <p:nvSpPr>
          <p:cNvPr id="3" name="Содержимое 2"/>
          <p:cNvSpPr>
            <a:spLocks noGrp="1"/>
          </p:cNvSpPr>
          <p:nvPr>
            <p:ph sz="quarter" idx="1"/>
          </p:nvPr>
        </p:nvSpPr>
        <p:spPr>
          <a:xfrm>
            <a:off x="395536" y="1600200"/>
            <a:ext cx="8370512" cy="4853136"/>
          </a:xfrm>
        </p:spPr>
        <p:txBody>
          <a:bodyPr>
            <a:normAutofit fontScale="47500" lnSpcReduction="20000"/>
          </a:bodyPr>
          <a:lstStyle/>
          <a:p>
            <a:pPr algn="just"/>
            <a:r>
              <a:rPr lang="ru-RU" sz="3800" b="1" dirty="0" smtClean="0">
                <a:solidFill>
                  <a:schemeClr val="accent1">
                    <a:lumMod val="50000"/>
                  </a:schemeClr>
                </a:solidFill>
              </a:rPr>
              <a:t>Умение сообразить нелинейно, не так, как все привыкли – это и есть умение Воина Огня. То есть найти формулу, взгляд, позицию, которая будет полезна окружающим с учётом их взгляда.</a:t>
            </a:r>
          </a:p>
          <a:p>
            <a:pPr algn="just"/>
            <a:r>
              <a:rPr lang="ru-RU" sz="3800" b="1" dirty="0" smtClean="0">
                <a:solidFill>
                  <a:schemeClr val="accent1">
                    <a:lumMod val="50000"/>
                  </a:schemeClr>
                </a:solidFill>
              </a:rPr>
              <a:t>Ты выбираешь, чем заниматься тебе в жизни. Выбор твой. Всегда. Вот это Воинство Огня. Ты должен понимать, чувствовать, что это тебе не надо, что это не твоё.</a:t>
            </a:r>
          </a:p>
          <a:p>
            <a:pPr algn="just"/>
            <a:r>
              <a:rPr lang="ru-RU" sz="3800" b="1" dirty="0" smtClean="0">
                <a:solidFill>
                  <a:schemeClr val="accent1">
                    <a:lumMod val="50000"/>
                  </a:schemeClr>
                </a:solidFill>
              </a:rPr>
              <a:t>Если система предусматривает что-то, что вам не совсем нравится, но по системе в другом варианте нельзя, вы действуете по системе.</a:t>
            </a:r>
            <a:r>
              <a:rPr lang="ru-RU" sz="3800" b="1" dirty="0" smtClean="0"/>
              <a:t> </a:t>
            </a:r>
            <a:r>
              <a:rPr lang="ru-RU" sz="3800" b="1" dirty="0" smtClean="0">
                <a:solidFill>
                  <a:schemeClr val="accent1">
                    <a:lumMod val="50000"/>
                  </a:schemeClr>
                </a:solidFill>
              </a:rPr>
              <a:t>Надо не ломать систему, а развивать её, но выкручивайтесь в этой системе, </a:t>
            </a:r>
            <a:r>
              <a:rPr lang="ru-RU" sz="3800" b="1" dirty="0" err="1" smtClean="0">
                <a:solidFill>
                  <a:schemeClr val="accent1">
                    <a:lumMod val="50000"/>
                  </a:schemeClr>
                </a:solidFill>
              </a:rPr>
              <a:t>минимизируя</a:t>
            </a:r>
            <a:r>
              <a:rPr lang="ru-RU" sz="3800" b="1" dirty="0" smtClean="0">
                <a:solidFill>
                  <a:schemeClr val="accent1">
                    <a:lumMod val="50000"/>
                  </a:schemeClr>
                </a:solidFill>
              </a:rPr>
              <a:t> последствия для себя. Это тоже Воинство Огня.</a:t>
            </a:r>
          </a:p>
          <a:p>
            <a:pPr algn="just"/>
            <a:r>
              <a:rPr lang="ru-RU" sz="3800" b="1" dirty="0" smtClean="0">
                <a:solidFill>
                  <a:schemeClr val="accent1">
                    <a:lumMod val="50000"/>
                  </a:schemeClr>
                </a:solidFill>
              </a:rPr>
              <a:t>Нам надо учиться утончённо ходить ситуациями жизни. Это Воинство Огня.  </a:t>
            </a:r>
          </a:p>
          <a:p>
            <a:pPr algn="just"/>
            <a:r>
              <a:rPr lang="ru-RU" sz="3800" b="1" dirty="0" smtClean="0">
                <a:solidFill>
                  <a:schemeClr val="accent1">
                    <a:lumMod val="50000"/>
                  </a:schemeClr>
                </a:solidFill>
              </a:rPr>
              <a:t>Нет ни одной ситуации, которая для вас не в Огне, вы в Доме, для вас всё в Огне, даже с близкими. Объяснить можно везде всё. Повышай объяснительные способности, Воинство Огня. Называется, владей Алфавитом. </a:t>
            </a:r>
          </a:p>
          <a:p>
            <a:pPr algn="just">
              <a:buNone/>
            </a:pPr>
            <a:endParaRPr lang="ru-RU" sz="3800" b="1" dirty="0" smtClean="0">
              <a:solidFill>
                <a:schemeClr val="accent1">
                  <a:lumMod val="50000"/>
                </a:schemeClr>
              </a:solidFill>
            </a:endParaRPr>
          </a:p>
          <a:p>
            <a:pPr algn="just">
              <a:buNone/>
            </a:pPr>
            <a:r>
              <a:rPr lang="ru-RU" sz="3800" b="1" dirty="0" smtClean="0">
                <a:solidFill>
                  <a:schemeClr val="accent1">
                    <a:lumMod val="50000"/>
                  </a:schemeClr>
                </a:solidFill>
              </a:rPr>
              <a:t>27 Синтез Огня «ИВ </a:t>
            </a:r>
            <a:r>
              <a:rPr lang="ru-RU" sz="3800" b="1" dirty="0" err="1" smtClean="0">
                <a:solidFill>
                  <a:schemeClr val="accent1">
                    <a:lumMod val="50000"/>
                  </a:schemeClr>
                </a:solidFill>
              </a:rPr>
              <a:t>Майтрейя</a:t>
            </a:r>
            <a:r>
              <a:rPr lang="ru-RU" sz="3800" b="1" dirty="0" smtClean="0">
                <a:solidFill>
                  <a:schemeClr val="accent1">
                    <a:lumMod val="50000"/>
                  </a:schemeClr>
                </a:solidFill>
              </a:rPr>
              <a:t>», ДИВО 14Про Балтия, В. Сердюк, 16-17 февраля 2013 года</a:t>
            </a:r>
          </a:p>
          <a:p>
            <a:pPr algn="just">
              <a:buNone/>
            </a:pPr>
            <a:r>
              <a:rPr lang="ru-RU" sz="4500" dirty="0" smtClean="0">
                <a:solidFill>
                  <a:schemeClr val="accent1">
                    <a:lumMod val="50000"/>
                  </a:schemeClr>
                </a:solidFill>
              </a:rPr>
              <a:t> </a:t>
            </a:r>
            <a:endParaRPr lang="ru-RU" sz="4500"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200" b="1" dirty="0" smtClean="0">
                <a:latin typeface="Century Gothic" pitchFamily="34" charset="0"/>
              </a:rPr>
              <a:t>Воинство Синтеза </a:t>
            </a:r>
            <a:br>
              <a:rPr lang="ru-RU" sz="3200" b="1" dirty="0" smtClean="0">
                <a:latin typeface="Century Gothic" pitchFamily="34" charset="0"/>
              </a:rPr>
            </a:br>
            <a:r>
              <a:rPr lang="ru-RU" sz="3200" b="1" dirty="0" smtClean="0">
                <a:latin typeface="Century Gothic" pitchFamily="34" charset="0"/>
              </a:rPr>
              <a:t>как выражение служения</a:t>
            </a:r>
            <a:endParaRPr lang="ru-RU" sz="3200" b="1" dirty="0">
              <a:latin typeface="Century Gothic" pitchFamily="34" charset="0"/>
            </a:endParaRPr>
          </a:p>
        </p:txBody>
      </p:sp>
      <p:sp>
        <p:nvSpPr>
          <p:cNvPr id="3" name="Содержимое 2"/>
          <p:cNvSpPr>
            <a:spLocks noGrp="1"/>
          </p:cNvSpPr>
          <p:nvPr>
            <p:ph sz="quarter" idx="1"/>
          </p:nvPr>
        </p:nvSpPr>
        <p:spPr>
          <a:xfrm>
            <a:off x="612648" y="1600200"/>
            <a:ext cx="8153400" cy="4853136"/>
          </a:xfrm>
        </p:spPr>
        <p:txBody>
          <a:bodyPr>
            <a:normAutofit fontScale="70000" lnSpcReduction="20000"/>
          </a:bodyPr>
          <a:lstStyle/>
          <a:p>
            <a:pPr algn="just"/>
            <a:r>
              <a:rPr lang="ru-RU" b="1" dirty="0" smtClean="0">
                <a:solidFill>
                  <a:schemeClr val="accent1">
                    <a:lumMod val="50000"/>
                  </a:schemeClr>
                </a:solidFill>
              </a:rPr>
              <a:t>Воинство Синтеза – это выражение Ведения, новое название Ученика.</a:t>
            </a:r>
          </a:p>
          <a:p>
            <a:pPr algn="just"/>
            <a:r>
              <a:rPr lang="ru-RU" b="1" dirty="0" smtClean="0">
                <a:solidFill>
                  <a:schemeClr val="accent1">
                    <a:lumMod val="50000"/>
                  </a:schemeClr>
                </a:solidFill>
              </a:rPr>
              <a:t>Если мы говорим с точки зрения Человека, когда мы живём обычной жизнью, вначале Человек, потом Ведущий, то, как только мы становимся Служащими и служим в Доме Отца, позиция Человека поменялась на позицию Воина Синтеза.</a:t>
            </a:r>
          </a:p>
          <a:p>
            <a:pPr algn="just"/>
            <a:r>
              <a:rPr lang="ru-RU" b="1" dirty="0" smtClean="0">
                <a:solidFill>
                  <a:schemeClr val="accent1">
                    <a:lumMod val="50000"/>
                  </a:schemeClr>
                </a:solidFill>
              </a:rPr>
              <a:t>И в Доме Отца вначале Воин Синтеза, как вершинный результат Человека, а потом Ведущий, потом Сотрудник.</a:t>
            </a:r>
          </a:p>
          <a:p>
            <a:pPr algn="just"/>
            <a:r>
              <a:rPr lang="ru-RU" b="1" dirty="0" smtClean="0">
                <a:solidFill>
                  <a:schemeClr val="accent1">
                    <a:lumMod val="50000"/>
                  </a:schemeClr>
                </a:solidFill>
              </a:rPr>
              <a:t>Воинство начинается с того, что входя в Дом Отца у вас развивается концентрация Синтеза. Воинство Синтеза – это ещё и концентрация Синтеза вами. Сложение Стандартов Синтеза, повышение концентрации Огня, Изначальности, </a:t>
            </a:r>
            <a:r>
              <a:rPr lang="ru-RU" b="1" dirty="0" err="1" smtClean="0">
                <a:solidFill>
                  <a:schemeClr val="accent1">
                    <a:lumMod val="50000"/>
                  </a:schemeClr>
                </a:solidFill>
              </a:rPr>
              <a:t>выразимости</a:t>
            </a:r>
            <a:r>
              <a:rPr lang="ru-RU" b="1" dirty="0" smtClean="0">
                <a:solidFill>
                  <a:schemeClr val="accent1">
                    <a:lumMod val="50000"/>
                  </a:schemeClr>
                </a:solidFill>
              </a:rPr>
              <a:t> каждого из вас и само понятие </a:t>
            </a:r>
            <a:r>
              <a:rPr lang="ru-RU" b="1" dirty="0" err="1" smtClean="0">
                <a:solidFill>
                  <a:schemeClr val="accent1">
                    <a:lumMod val="50000"/>
                  </a:schemeClr>
                </a:solidFill>
              </a:rPr>
              <a:t>Во-инства</a:t>
            </a:r>
            <a:r>
              <a:rPr lang="ru-RU" b="1" dirty="0" smtClean="0">
                <a:solidFill>
                  <a:schemeClr val="accent1">
                    <a:lumMod val="50000"/>
                  </a:schemeClr>
                </a:solidFill>
              </a:rPr>
              <a:t> – войти материей Синтеза. Тем Синтезом, который вы сложили, связали, </a:t>
            </a:r>
            <a:r>
              <a:rPr lang="ru-RU" b="1" dirty="0" err="1" smtClean="0">
                <a:solidFill>
                  <a:schemeClr val="accent1">
                    <a:lumMod val="50000"/>
                  </a:schemeClr>
                </a:solidFill>
              </a:rPr>
              <a:t>скомпактифицировали</a:t>
            </a:r>
            <a:r>
              <a:rPr lang="ru-RU" b="1" dirty="0" smtClean="0">
                <a:solidFill>
                  <a:schemeClr val="accent1">
                    <a:lumMod val="50000"/>
                  </a:schemeClr>
                </a:solidFill>
              </a:rPr>
              <a:t>.</a:t>
            </a:r>
          </a:p>
          <a:p>
            <a:pPr algn="just">
              <a:buNone/>
            </a:pPr>
            <a:endParaRPr lang="ru-RU" sz="2600" b="1" dirty="0" smtClean="0">
              <a:solidFill>
                <a:schemeClr val="accent1">
                  <a:lumMod val="50000"/>
                </a:schemeClr>
              </a:solidFill>
            </a:endParaRPr>
          </a:p>
          <a:p>
            <a:pPr algn="just">
              <a:buNone/>
            </a:pPr>
            <a:r>
              <a:rPr lang="ru-RU" sz="2600" b="1" dirty="0" smtClean="0">
                <a:solidFill>
                  <a:schemeClr val="accent1">
                    <a:lumMod val="50000"/>
                  </a:schemeClr>
                </a:solidFill>
              </a:rPr>
              <a:t>11-й Изначально Вышестоящий Синтез «Воинство ИДИВО», 11-12 января 2014г., г. Новосибирск</a:t>
            </a:r>
            <a:endParaRPr lang="ru-RU" sz="2600"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600" b="1" dirty="0" smtClean="0">
                <a:latin typeface="Century Gothic" pitchFamily="34" charset="0"/>
              </a:rPr>
              <a:t>Воинство Синтеза </a:t>
            </a:r>
            <a:br>
              <a:rPr lang="ru-RU" sz="3600" b="1" dirty="0" smtClean="0">
                <a:latin typeface="Century Gothic" pitchFamily="34" charset="0"/>
              </a:rPr>
            </a:br>
            <a:r>
              <a:rPr lang="ru-RU" sz="3600" b="1" dirty="0" smtClean="0">
                <a:latin typeface="Century Gothic" pitchFamily="34" charset="0"/>
              </a:rPr>
              <a:t>как выражение служения</a:t>
            </a:r>
            <a:endParaRPr lang="ru-RU" sz="3600" dirty="0"/>
          </a:p>
        </p:txBody>
      </p:sp>
      <p:sp>
        <p:nvSpPr>
          <p:cNvPr id="3" name="Содержимое 2"/>
          <p:cNvSpPr>
            <a:spLocks noGrp="1"/>
          </p:cNvSpPr>
          <p:nvPr>
            <p:ph sz="quarter" idx="1"/>
          </p:nvPr>
        </p:nvSpPr>
        <p:spPr>
          <a:xfrm>
            <a:off x="612648" y="1600200"/>
            <a:ext cx="8153400" cy="4853136"/>
          </a:xfrm>
        </p:spPr>
        <p:txBody>
          <a:bodyPr>
            <a:normAutofit fontScale="77500" lnSpcReduction="20000"/>
          </a:bodyPr>
          <a:lstStyle/>
          <a:p>
            <a:pPr algn="just"/>
            <a:r>
              <a:rPr lang="ru-RU" b="1" dirty="0" smtClean="0">
                <a:solidFill>
                  <a:schemeClr val="accent1">
                    <a:lumMod val="50000"/>
                  </a:schemeClr>
                </a:solidFill>
              </a:rPr>
              <a:t>Воин — это Вышестоящий Отец иерархически Огнём материи, он несёт иерархичность Огня материи, через тире, Вышестоящего Отца в нужное место</a:t>
            </a:r>
            <a:r>
              <a:rPr lang="ru-RU" dirty="0" smtClean="0">
                <a:solidFill>
                  <a:schemeClr val="accent1">
                    <a:lumMod val="50000"/>
                  </a:schemeClr>
                </a:solidFill>
              </a:rPr>
              <a:t>.</a:t>
            </a:r>
          </a:p>
          <a:p>
            <a:pPr algn="just"/>
            <a:r>
              <a:rPr lang="ru-RU" dirty="0" smtClean="0">
                <a:solidFill>
                  <a:schemeClr val="accent1">
                    <a:lumMod val="50000"/>
                  </a:schemeClr>
                </a:solidFill>
              </a:rPr>
              <a:t>Вышестоящий Отец Иерархии Огня материи — сокращённо Воин. Соответственно, если Воин Синтеза, то Вышестоящий Отец Иерархии Огня материи </a:t>
            </a:r>
            <a:r>
              <a:rPr lang="ru-RU" b="1" dirty="0" smtClean="0">
                <a:solidFill>
                  <a:schemeClr val="accent1">
                    <a:lumMod val="50000"/>
                  </a:schemeClr>
                </a:solidFill>
              </a:rPr>
              <a:t>Синтезом</a:t>
            </a:r>
            <a:r>
              <a:rPr lang="ru-RU" dirty="0" smtClean="0">
                <a:solidFill>
                  <a:schemeClr val="accent1">
                    <a:lumMod val="50000"/>
                  </a:schemeClr>
                </a:solidFill>
              </a:rPr>
              <a:t>. </a:t>
            </a:r>
          </a:p>
          <a:p>
            <a:pPr algn="just"/>
            <a:r>
              <a:rPr lang="ru-RU" dirty="0" smtClean="0">
                <a:solidFill>
                  <a:schemeClr val="accent1">
                    <a:lumMod val="50000"/>
                  </a:schemeClr>
                </a:solidFill>
              </a:rPr>
              <a:t>Почему Синтезом? На основе стандартов Синтеза, законов Синтеза.</a:t>
            </a:r>
          </a:p>
          <a:p>
            <a:pPr algn="just"/>
            <a:r>
              <a:rPr lang="ru-RU" b="1" dirty="0" smtClean="0">
                <a:solidFill>
                  <a:schemeClr val="accent1">
                    <a:lumMod val="50000"/>
                  </a:schemeClr>
                </a:solidFill>
              </a:rPr>
              <a:t>Воин Синтеза, ты должен уметь войти в любую материю, примениться любым способом, если надо тебе донести Синтез.</a:t>
            </a:r>
          </a:p>
          <a:p>
            <a:pPr algn="just"/>
            <a:r>
              <a:rPr lang="ru-RU" b="1" dirty="0" smtClean="0">
                <a:solidFill>
                  <a:schemeClr val="accent1">
                    <a:lumMod val="50000"/>
                  </a:schemeClr>
                </a:solidFill>
              </a:rPr>
              <a:t>Настоящий Воин — это когда никто его не видит, но всё происходит так, как ему надо.</a:t>
            </a:r>
          </a:p>
          <a:p>
            <a:pPr algn="just">
              <a:buNone/>
            </a:pPr>
            <a:endParaRPr lang="ru-RU" sz="2100" dirty="0" smtClean="0">
              <a:solidFill>
                <a:schemeClr val="accent1">
                  <a:lumMod val="50000"/>
                </a:schemeClr>
              </a:solidFill>
            </a:endParaRPr>
          </a:p>
          <a:p>
            <a:pPr algn="just">
              <a:buNone/>
            </a:pPr>
            <a:r>
              <a:rPr lang="ru-RU" sz="2100" b="1" dirty="0" smtClean="0">
                <a:solidFill>
                  <a:schemeClr val="accent1">
                    <a:lumMod val="50000"/>
                  </a:schemeClr>
                </a:solidFill>
              </a:rPr>
              <a:t>06‑07 декабря 2014 г., ДИВО 182 Про Красноярск, ДИВО 187 Про Бородино, 27 ИС ИВО «Изначальный </a:t>
            </a:r>
            <a:r>
              <a:rPr lang="ru-RU" sz="2100" b="1" dirty="0" err="1" smtClean="0">
                <a:solidFill>
                  <a:schemeClr val="accent1">
                    <a:lumMod val="50000"/>
                  </a:schemeClr>
                </a:solidFill>
              </a:rPr>
              <a:t>Майтрейя</a:t>
            </a:r>
            <a:r>
              <a:rPr lang="ru-RU" sz="2100" b="1" dirty="0" smtClean="0">
                <a:solidFill>
                  <a:schemeClr val="accent1">
                    <a:lumMod val="50000"/>
                  </a:schemeClr>
                </a:solidFill>
              </a:rPr>
              <a:t> ИВО. Абсолют Человека». </a:t>
            </a:r>
          </a:p>
          <a:p>
            <a:pPr algn="just">
              <a:buNone/>
            </a:pPr>
            <a:endParaRPr lang="ru-RU" dirty="0">
              <a:solidFill>
                <a:schemeClr val="accent1">
                  <a:lumMod val="50000"/>
                </a:scheme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600" b="1" dirty="0" smtClean="0">
                <a:latin typeface="Century Gothic" pitchFamily="34" charset="0"/>
              </a:rPr>
              <a:t>Воинство Синтеза </a:t>
            </a:r>
            <a:br>
              <a:rPr lang="ru-RU" sz="3600" b="1" dirty="0" smtClean="0">
                <a:latin typeface="Century Gothic" pitchFamily="34" charset="0"/>
              </a:rPr>
            </a:br>
            <a:r>
              <a:rPr lang="ru-RU" sz="3600" b="1" dirty="0" smtClean="0">
                <a:latin typeface="Century Gothic" pitchFamily="34" charset="0"/>
              </a:rPr>
              <a:t>как выражение служения</a:t>
            </a:r>
            <a:endParaRPr lang="ru-RU" sz="3600" dirty="0"/>
          </a:p>
        </p:txBody>
      </p:sp>
      <p:sp>
        <p:nvSpPr>
          <p:cNvPr id="3" name="Содержимое 2"/>
          <p:cNvSpPr>
            <a:spLocks noGrp="1"/>
          </p:cNvSpPr>
          <p:nvPr>
            <p:ph sz="quarter" idx="1"/>
          </p:nvPr>
        </p:nvSpPr>
        <p:spPr>
          <a:xfrm>
            <a:off x="612648" y="1600200"/>
            <a:ext cx="8153400" cy="4925144"/>
          </a:xfrm>
        </p:spPr>
        <p:txBody>
          <a:bodyPr>
            <a:normAutofit fontScale="70000" lnSpcReduction="20000"/>
          </a:bodyPr>
          <a:lstStyle/>
          <a:p>
            <a:pPr algn="just"/>
            <a:r>
              <a:rPr lang="ru-RU" dirty="0" smtClean="0">
                <a:solidFill>
                  <a:schemeClr val="accent1">
                    <a:lumMod val="50000"/>
                  </a:schemeClr>
                </a:solidFill>
              </a:rPr>
              <a:t>…ты начинаешь смотреть и внешне, и внутренне, что происходит и </a:t>
            </a:r>
            <a:r>
              <a:rPr lang="ru-RU" b="1" dirty="0" smtClean="0">
                <a:solidFill>
                  <a:schemeClr val="accent1">
                    <a:lumMod val="50000"/>
                  </a:schemeClr>
                </a:solidFill>
              </a:rPr>
              <a:t>тогда</a:t>
            </a:r>
            <a:r>
              <a:rPr lang="ru-RU" dirty="0" smtClean="0">
                <a:solidFill>
                  <a:schemeClr val="accent1">
                    <a:lumMod val="50000"/>
                  </a:schemeClr>
                </a:solidFill>
              </a:rPr>
              <a:t> ты Воин Синтеза. </a:t>
            </a:r>
          </a:p>
          <a:p>
            <a:pPr algn="just"/>
            <a:r>
              <a:rPr lang="ru-RU" b="1" dirty="0" smtClean="0">
                <a:solidFill>
                  <a:schemeClr val="accent1">
                    <a:lumMod val="50000"/>
                  </a:schemeClr>
                </a:solidFill>
              </a:rPr>
              <a:t>Воин Синтеза — это ещё видение перспектив, что из этой территории с этими людьми или из этого человека, с кем ты сотрудничаешь, получается в перспективе, что Отец синтезирует этим. И Воин Синтеза видит перспективу, который синтезируется этим</a:t>
            </a:r>
            <a:r>
              <a:rPr lang="ru-RU" dirty="0" smtClean="0">
                <a:solidFill>
                  <a:schemeClr val="accent1">
                    <a:lumMod val="50000"/>
                  </a:schemeClr>
                </a:solidFill>
              </a:rPr>
              <a:t>. </a:t>
            </a:r>
          </a:p>
          <a:p>
            <a:pPr algn="just"/>
            <a:r>
              <a:rPr lang="ru-RU" b="1" dirty="0" smtClean="0">
                <a:solidFill>
                  <a:schemeClr val="accent1">
                    <a:lumMod val="50000"/>
                  </a:schemeClr>
                </a:solidFill>
              </a:rPr>
              <a:t>…став Воинами Синтеза, вы должны реально понимать и, встав на Путь Воина Синтеза, что </a:t>
            </a:r>
            <a:r>
              <a:rPr lang="ru-RU" b="1" dirty="0" err="1" smtClean="0">
                <a:solidFill>
                  <a:schemeClr val="accent1">
                    <a:lumMod val="50000"/>
                  </a:schemeClr>
                </a:solidFill>
              </a:rPr>
              <a:t>Майтрейя</a:t>
            </a:r>
            <a:r>
              <a:rPr lang="ru-RU" b="1" dirty="0" smtClean="0">
                <a:solidFill>
                  <a:schemeClr val="accent1">
                    <a:lumMod val="50000"/>
                  </a:schemeClr>
                </a:solidFill>
              </a:rPr>
              <a:t> вам уже поручил Путь Воина Синтеза и какую-то реализацию.</a:t>
            </a:r>
            <a:endParaRPr lang="ru-RU" dirty="0" smtClean="0">
              <a:solidFill>
                <a:schemeClr val="accent1">
                  <a:lumMod val="50000"/>
                </a:schemeClr>
              </a:solidFill>
            </a:endParaRPr>
          </a:p>
          <a:p>
            <a:pPr algn="just"/>
            <a:r>
              <a:rPr lang="ru-RU" b="1" dirty="0" smtClean="0">
                <a:solidFill>
                  <a:schemeClr val="accent1">
                    <a:lumMod val="50000"/>
                  </a:schemeClr>
                </a:solidFill>
              </a:rPr>
              <a:t>Обязательно, если вы одеваете форму, вы получаете воинство и входите в состав воинства </a:t>
            </a:r>
            <a:r>
              <a:rPr lang="ru-RU" b="1" dirty="0" err="1" smtClean="0">
                <a:solidFill>
                  <a:schemeClr val="accent1">
                    <a:lumMod val="50000"/>
                  </a:schemeClr>
                </a:solidFill>
              </a:rPr>
              <a:t>Майтрейи</a:t>
            </a:r>
            <a:r>
              <a:rPr lang="ru-RU" dirty="0" smtClean="0">
                <a:solidFill>
                  <a:schemeClr val="accent1">
                    <a:lumMod val="50000"/>
                  </a:schemeClr>
                </a:solidFill>
              </a:rPr>
              <a:t>. </a:t>
            </a:r>
          </a:p>
          <a:p>
            <a:pPr algn="just"/>
            <a:r>
              <a:rPr lang="ru-RU" b="1" dirty="0" smtClean="0">
                <a:solidFill>
                  <a:schemeClr val="accent1">
                    <a:lumMod val="50000"/>
                  </a:schemeClr>
                </a:solidFill>
              </a:rPr>
              <a:t>И вам стоит выяснить, что вы там получили, подсказываю, будет очень даже полезно, вы хотя бы будете знать, куда двигаться</a:t>
            </a:r>
            <a:r>
              <a:rPr lang="ru-RU" dirty="0" smtClean="0">
                <a:solidFill>
                  <a:schemeClr val="accent1">
                    <a:lumMod val="50000"/>
                  </a:schemeClr>
                </a:solidFill>
              </a:rPr>
              <a:t>. </a:t>
            </a:r>
          </a:p>
          <a:p>
            <a:pPr algn="just">
              <a:buNone/>
            </a:pPr>
            <a:endParaRPr lang="ru-RU" sz="2600" dirty="0" smtClean="0">
              <a:solidFill>
                <a:schemeClr val="accent1">
                  <a:lumMod val="50000"/>
                </a:schemeClr>
              </a:solidFill>
            </a:endParaRPr>
          </a:p>
          <a:p>
            <a:pPr algn="just">
              <a:buNone/>
            </a:pPr>
            <a:r>
              <a:rPr lang="ru-RU" sz="2600" dirty="0" smtClean="0">
                <a:solidFill>
                  <a:schemeClr val="accent1">
                    <a:lumMod val="50000"/>
                  </a:schemeClr>
                </a:solidFill>
              </a:rPr>
              <a:t>06‑07 декабря 2014 г., ДИВО 182 Про Красноярск, ДИВО 187 Про Бородино, </a:t>
            </a:r>
            <a:r>
              <a:rPr lang="ru-RU" sz="2600" b="1" dirty="0" smtClean="0">
                <a:solidFill>
                  <a:schemeClr val="accent1">
                    <a:lumMod val="50000"/>
                  </a:schemeClr>
                </a:solidFill>
              </a:rPr>
              <a:t>27 ИС</a:t>
            </a:r>
            <a:r>
              <a:rPr lang="ru-RU" sz="2600" dirty="0" smtClean="0">
                <a:solidFill>
                  <a:schemeClr val="accent1">
                    <a:lumMod val="50000"/>
                  </a:schemeClr>
                </a:solidFill>
              </a:rPr>
              <a:t> </a:t>
            </a:r>
            <a:r>
              <a:rPr lang="ru-RU" sz="2600" b="1" dirty="0" smtClean="0">
                <a:solidFill>
                  <a:schemeClr val="accent1">
                    <a:lumMod val="50000"/>
                  </a:schemeClr>
                </a:solidFill>
              </a:rPr>
              <a:t>ИВО «</a:t>
            </a:r>
            <a:r>
              <a:rPr lang="ru-RU" sz="2600" dirty="0" smtClean="0">
                <a:solidFill>
                  <a:schemeClr val="accent1">
                    <a:lumMod val="50000"/>
                  </a:schemeClr>
                </a:solidFill>
              </a:rPr>
              <a:t>Изначальный </a:t>
            </a:r>
            <a:r>
              <a:rPr lang="ru-RU" sz="2600" dirty="0" err="1" smtClean="0">
                <a:solidFill>
                  <a:schemeClr val="accent1">
                    <a:lumMod val="50000"/>
                  </a:schemeClr>
                </a:solidFill>
              </a:rPr>
              <a:t>Майтрейя</a:t>
            </a:r>
            <a:r>
              <a:rPr lang="ru-RU" sz="2600" dirty="0" smtClean="0">
                <a:solidFill>
                  <a:schemeClr val="accent1">
                    <a:lumMod val="50000"/>
                  </a:schemeClr>
                </a:solidFill>
              </a:rPr>
              <a:t> ИВО. Абсолют Человека</a:t>
            </a:r>
            <a:r>
              <a:rPr lang="ru-RU" sz="2600" b="1" dirty="0" smtClean="0">
                <a:solidFill>
                  <a:schemeClr val="accent1">
                    <a:lumMod val="50000"/>
                  </a:schemeClr>
                </a:solidFill>
              </a:rPr>
              <a:t>».</a:t>
            </a:r>
            <a:r>
              <a:rPr lang="ru-RU" sz="2600" dirty="0" smtClean="0">
                <a:solidFill>
                  <a:schemeClr val="accent1">
                    <a:lumMod val="50000"/>
                  </a:schemeClr>
                </a:solidFill>
              </a:rPr>
              <a:t> </a:t>
            </a:r>
            <a:endParaRPr lang="ru-RU" sz="2600" b="1" dirty="0" smtClean="0">
              <a:solidFill>
                <a:schemeClr val="accent1">
                  <a:lumMod val="50000"/>
                </a:schemeClr>
              </a:solidFill>
            </a:endParaRPr>
          </a:p>
          <a:p>
            <a:pPr algn="just">
              <a:buNone/>
            </a:pPr>
            <a:endParaRPr lang="ru-RU" dirty="0" smtClean="0">
              <a:solidFill>
                <a:schemeClr val="accent1">
                  <a:lumMod val="50000"/>
                </a:schemeClr>
              </a:solidFill>
            </a:endParaRPr>
          </a:p>
          <a:p>
            <a:pPr algn="just"/>
            <a:endParaRPr lang="ru-RU" dirty="0">
              <a:solidFill>
                <a:schemeClr val="accent1">
                  <a:lumMod val="50000"/>
                </a:schemeClr>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600" b="1" dirty="0" smtClean="0">
                <a:latin typeface="Century Gothic" pitchFamily="34" charset="0"/>
              </a:rPr>
              <a:t>Воинство Синтеза </a:t>
            </a:r>
            <a:br>
              <a:rPr lang="ru-RU" sz="3600" b="1" dirty="0" smtClean="0">
                <a:latin typeface="Century Gothic" pitchFamily="34" charset="0"/>
              </a:rPr>
            </a:br>
            <a:r>
              <a:rPr lang="ru-RU" sz="3600" b="1" dirty="0" smtClean="0">
                <a:latin typeface="Century Gothic" pitchFamily="34" charset="0"/>
              </a:rPr>
              <a:t>как выражение служения</a:t>
            </a:r>
            <a:endParaRPr lang="ru-RU" sz="3600" dirty="0"/>
          </a:p>
        </p:txBody>
      </p:sp>
      <p:sp>
        <p:nvSpPr>
          <p:cNvPr id="3" name="Содержимое 2"/>
          <p:cNvSpPr>
            <a:spLocks noGrp="1"/>
          </p:cNvSpPr>
          <p:nvPr>
            <p:ph sz="quarter" idx="1"/>
          </p:nvPr>
        </p:nvSpPr>
        <p:spPr>
          <a:xfrm>
            <a:off x="612648" y="1600200"/>
            <a:ext cx="8153400" cy="4709120"/>
          </a:xfrm>
        </p:spPr>
        <p:txBody>
          <a:bodyPr>
            <a:normAutofit fontScale="77500" lnSpcReduction="20000"/>
          </a:bodyPr>
          <a:lstStyle/>
          <a:p>
            <a:pPr algn="just"/>
            <a:r>
              <a:rPr lang="ru-RU" b="1" dirty="0" smtClean="0">
                <a:solidFill>
                  <a:schemeClr val="accent1">
                    <a:lumMod val="50000"/>
                  </a:schemeClr>
                </a:solidFill>
              </a:rPr>
              <a:t>И Воинство Синтеза начинается с того, что вы, войдя в Дом Отца, получаете концентрацию Синтеза, иные задачи, иные подготовки, иные перспективы.</a:t>
            </a:r>
          </a:p>
          <a:p>
            <a:pPr algn="just"/>
            <a:r>
              <a:rPr lang="ru-RU" b="1" dirty="0" smtClean="0">
                <a:solidFill>
                  <a:schemeClr val="accent1">
                    <a:lumMod val="50000"/>
                  </a:schemeClr>
                </a:solidFill>
              </a:rPr>
              <a:t>В жизни вы человек, вовне. А в Доме Отца как человек – вы Воин Синтеза.</a:t>
            </a:r>
          </a:p>
          <a:p>
            <a:pPr algn="just"/>
            <a:r>
              <a:rPr lang="ru-RU" b="1" dirty="0" smtClean="0">
                <a:solidFill>
                  <a:schemeClr val="accent1">
                    <a:lumMod val="50000"/>
                  </a:schemeClr>
                </a:solidFill>
              </a:rPr>
              <a:t>Воинство Синтеза – это организация Синтеза внутри вас, с повышением качества дееспособности частей, систем, аппаратов, человеческих выражений, свойств и всего остального, которые пробуждаясь, пробуждают и меняют материю вокруг вас.</a:t>
            </a:r>
          </a:p>
          <a:p>
            <a:pPr algn="just"/>
            <a:r>
              <a:rPr lang="ru-RU" b="1" dirty="0" smtClean="0">
                <a:solidFill>
                  <a:schemeClr val="accent1">
                    <a:lumMod val="50000"/>
                  </a:schemeClr>
                </a:solidFill>
              </a:rPr>
              <a:t>Когда внутри ты себя изменил настолько, что поменял качества и свойства материи в окружающей реальности, людях и материи. Принцип идёт изнутри.</a:t>
            </a:r>
          </a:p>
          <a:p>
            <a:pPr algn="just">
              <a:buNone/>
            </a:pPr>
            <a:r>
              <a:rPr lang="ru-RU" sz="2600" b="1" dirty="0" smtClean="0">
                <a:solidFill>
                  <a:schemeClr val="accent1">
                    <a:lumMod val="50000"/>
                  </a:schemeClr>
                </a:solidFill>
              </a:rPr>
              <a:t>11-й Изначально Вышестоящий Синтез «Воинство ИДИВО», 11-12 января 2014г., г. Новосибирск</a:t>
            </a:r>
          </a:p>
          <a:p>
            <a:pPr algn="just"/>
            <a:endParaRPr lang="ru-RU"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600" b="1" dirty="0" smtClean="0">
                <a:latin typeface="Century Gothic" pitchFamily="34" charset="0"/>
              </a:rPr>
              <a:t>Воинство Синтеза </a:t>
            </a:r>
            <a:br>
              <a:rPr lang="ru-RU" sz="3600" b="1" dirty="0" smtClean="0">
                <a:latin typeface="Century Gothic" pitchFamily="34" charset="0"/>
              </a:rPr>
            </a:br>
            <a:r>
              <a:rPr lang="ru-RU" sz="3600" b="1" dirty="0" smtClean="0">
                <a:latin typeface="Century Gothic" pitchFamily="34" charset="0"/>
              </a:rPr>
              <a:t>как выражение служения</a:t>
            </a:r>
            <a:endParaRPr lang="ru-RU" sz="3600" dirty="0"/>
          </a:p>
        </p:txBody>
      </p:sp>
      <p:sp>
        <p:nvSpPr>
          <p:cNvPr id="3" name="Содержимое 2"/>
          <p:cNvSpPr>
            <a:spLocks noGrp="1"/>
          </p:cNvSpPr>
          <p:nvPr>
            <p:ph sz="quarter" idx="1"/>
          </p:nvPr>
        </p:nvSpPr>
        <p:spPr>
          <a:xfrm>
            <a:off x="323528" y="1600200"/>
            <a:ext cx="8442520" cy="4925144"/>
          </a:xfrm>
        </p:spPr>
        <p:txBody>
          <a:bodyPr>
            <a:normAutofit fontScale="70000" lnSpcReduction="20000"/>
          </a:bodyPr>
          <a:lstStyle/>
          <a:p>
            <a:pPr algn="just"/>
            <a:r>
              <a:rPr lang="ru-RU" b="1" dirty="0" smtClean="0">
                <a:solidFill>
                  <a:schemeClr val="accent1">
                    <a:lumMod val="50000"/>
                  </a:schemeClr>
                </a:solidFill>
              </a:rPr>
              <a:t>Воинство Синтеза – это ещё и набор условий, который вы набираете просьбами, чтобы исполнилось что-то</a:t>
            </a:r>
            <a:r>
              <a:rPr lang="ru-RU" dirty="0" smtClean="0"/>
              <a:t>.</a:t>
            </a:r>
          </a:p>
          <a:p>
            <a:pPr algn="just"/>
            <a:r>
              <a:rPr lang="ru-RU" b="1" dirty="0" smtClean="0">
                <a:solidFill>
                  <a:schemeClr val="accent1">
                    <a:lumMod val="50000"/>
                  </a:schemeClr>
                </a:solidFill>
              </a:rPr>
              <a:t>Когда Владыка концентрирует Условия Дома Отца, вы как Воин Синтеза синтезируете сами Условия, чтобы это в жизни состоялось.</a:t>
            </a:r>
          </a:p>
          <a:p>
            <a:pPr algn="just"/>
            <a:r>
              <a:rPr lang="ru-RU" b="1" dirty="0" smtClean="0">
                <a:solidFill>
                  <a:schemeClr val="accent1">
                    <a:lumMod val="50000"/>
                  </a:schemeClr>
                </a:solidFill>
              </a:rPr>
              <a:t>Ведь задача Воина Синтеза – развивать жизнь по всем направлениям. В этот момент должен помнить: «Будь готов!» Готов к исполнению.</a:t>
            </a:r>
          </a:p>
          <a:p>
            <a:pPr algn="just"/>
            <a:r>
              <a:rPr lang="ru-RU" b="1" dirty="0" smtClean="0">
                <a:solidFill>
                  <a:schemeClr val="accent1">
                    <a:lumMod val="50000"/>
                  </a:schemeClr>
                </a:solidFill>
              </a:rPr>
              <a:t>И когда ситуация странная для тебя… идёт концентрация всего Синтеза, которым ты владеешь, чтобы выявилось твоё Воинство, как овладение, отстройка, преодоление и разработка этой ситуацией.</a:t>
            </a:r>
          </a:p>
          <a:p>
            <a:pPr algn="just"/>
            <a:r>
              <a:rPr lang="ru-RU" b="1" dirty="0" smtClean="0">
                <a:solidFill>
                  <a:schemeClr val="accent1">
                    <a:lumMod val="50000"/>
                  </a:schemeClr>
                </a:solidFill>
              </a:rPr>
              <a:t>И в этот момент напрягаются твои части, системы, аппараты чтобы это всё сделать. И на этом ты взрастаешь.</a:t>
            </a:r>
          </a:p>
          <a:p>
            <a:pPr algn="just"/>
            <a:r>
              <a:rPr lang="ru-RU" b="1" dirty="0" smtClean="0">
                <a:solidFill>
                  <a:schemeClr val="accent1">
                    <a:lumMod val="50000"/>
                  </a:schemeClr>
                </a:solidFill>
              </a:rPr>
              <a:t>Чем выше готовность исполнить, тем выше Воинство Синтеза. Тем выше реализация, и тем выше результат вашего восхождения.</a:t>
            </a:r>
          </a:p>
          <a:p>
            <a:pPr algn="just"/>
            <a:r>
              <a:rPr lang="ru-RU" b="1" dirty="0" smtClean="0">
                <a:solidFill>
                  <a:schemeClr val="accent1">
                    <a:lumMod val="50000"/>
                  </a:schemeClr>
                </a:solidFill>
              </a:rPr>
              <a:t>Первый принцип вашей жизни: внешне – Человек, внутри – Воин Синтеза.</a:t>
            </a:r>
          </a:p>
          <a:p>
            <a:pPr algn="just">
              <a:buNone/>
            </a:pPr>
            <a:r>
              <a:rPr lang="ru-RU" b="1" dirty="0" smtClean="0">
                <a:solidFill>
                  <a:schemeClr val="accent1">
                    <a:lumMod val="50000"/>
                  </a:schemeClr>
                </a:solidFill>
              </a:rPr>
              <a:t>11-й Изначально Вышестоящий Синтез «Воинство ИДИВО», 11-12 января 2014г., г. Новосибирск</a:t>
            </a:r>
          </a:p>
          <a:p>
            <a:pPr algn="just"/>
            <a:endParaRPr lang="ru-RU" b="1" dirty="0" smtClean="0">
              <a:solidFill>
                <a:schemeClr val="accent1">
                  <a:lumMod val="50000"/>
                </a:schemeClr>
              </a:solidFill>
            </a:endParaRPr>
          </a:p>
          <a:p>
            <a:pPr algn="just"/>
            <a:endParaRPr lang="ru-RU"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latin typeface="Century Gothic" pitchFamily="34" charset="0"/>
              </a:rPr>
              <a:t>Воин Синтеза</a:t>
            </a:r>
            <a:endParaRPr lang="ru-RU" b="1" dirty="0">
              <a:latin typeface="Century Gothic" pitchFamily="34" charset="0"/>
            </a:endParaRPr>
          </a:p>
        </p:txBody>
      </p:sp>
      <p:sp>
        <p:nvSpPr>
          <p:cNvPr id="3" name="Содержимое 2"/>
          <p:cNvSpPr>
            <a:spLocks noGrp="1"/>
          </p:cNvSpPr>
          <p:nvPr>
            <p:ph sz="quarter" idx="1"/>
          </p:nvPr>
        </p:nvSpPr>
        <p:spPr/>
        <p:txBody>
          <a:bodyPr>
            <a:normAutofit fontScale="85000" lnSpcReduction="20000"/>
          </a:bodyPr>
          <a:lstStyle/>
          <a:p>
            <a:pPr algn="just"/>
            <a:r>
              <a:rPr lang="ru-RU" b="1" dirty="0" smtClean="0">
                <a:solidFill>
                  <a:schemeClr val="accent1">
                    <a:lumMod val="50000"/>
                  </a:schemeClr>
                </a:solidFill>
              </a:rPr>
              <a:t>Зачем мы стяжаем Воина Синтеза, потому что без Воина Синтеза нет Конфедерации, а без Воина Синтеза в Конфедерации нет Учеников, Ведущих и Сотрудников в Иерархии.</a:t>
            </a:r>
          </a:p>
          <a:p>
            <a:pPr algn="just"/>
            <a:r>
              <a:rPr lang="ru-RU" b="1" dirty="0" smtClean="0">
                <a:solidFill>
                  <a:schemeClr val="accent1">
                    <a:lumMod val="50000"/>
                  </a:schemeClr>
                </a:solidFill>
              </a:rPr>
              <a:t>Базовая подготовка всех – Воин Синтеза.</a:t>
            </a:r>
          </a:p>
          <a:p>
            <a:pPr algn="just"/>
            <a:r>
              <a:rPr lang="ru-RU" b="1" dirty="0" smtClean="0">
                <a:solidFill>
                  <a:schemeClr val="accent1">
                    <a:lumMod val="50000"/>
                  </a:schemeClr>
                </a:solidFill>
              </a:rPr>
              <a:t>Воин Синтеза – это высоко </a:t>
            </a:r>
            <a:r>
              <a:rPr lang="ru-RU" b="1" dirty="0" err="1" smtClean="0">
                <a:solidFill>
                  <a:schemeClr val="accent1">
                    <a:lumMod val="50000"/>
                  </a:schemeClr>
                </a:solidFill>
              </a:rPr>
              <a:t>самоорганизованный</a:t>
            </a:r>
            <a:r>
              <a:rPr lang="ru-RU" b="1" dirty="0" smtClean="0">
                <a:solidFill>
                  <a:schemeClr val="accent1">
                    <a:lumMod val="50000"/>
                  </a:schemeClr>
                </a:solidFill>
              </a:rPr>
              <a:t> человек, который имеет мужество пройти до конца, стяжая какое-то Посвящение, Статус или выполняя какое-то задание.</a:t>
            </a:r>
          </a:p>
          <a:p>
            <a:pPr algn="just"/>
            <a:r>
              <a:rPr lang="ru-RU" b="1" dirty="0" smtClean="0">
                <a:solidFill>
                  <a:schemeClr val="accent1">
                    <a:lumMod val="50000"/>
                  </a:schemeClr>
                </a:solidFill>
              </a:rPr>
              <a:t>Любое задание, которое даётся от Владык,… это прежде всего воинское искусство. И у вас включается Воин Синтеза, а потом всё остальное.</a:t>
            </a:r>
          </a:p>
          <a:p>
            <a:pPr algn="just">
              <a:buNone/>
            </a:pPr>
            <a:r>
              <a:rPr lang="ru-RU" sz="2300" dirty="0" smtClean="0">
                <a:solidFill>
                  <a:schemeClr val="accent1">
                    <a:lumMod val="50000"/>
                  </a:schemeClr>
                </a:solidFill>
              </a:rPr>
              <a:t>ФЧ 3-го ПС ИВО «Управитель Света», 22-23 ноября, 2014г., г. Новосибирск</a:t>
            </a:r>
            <a:endParaRPr lang="ru-RU" sz="2300"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600" b="1" dirty="0" smtClean="0">
                <a:latin typeface="Century Gothic" pitchFamily="34" charset="0"/>
              </a:rPr>
              <a:t>Базовые позиции Воина Синтеза</a:t>
            </a:r>
            <a:endParaRPr lang="ru-RU" sz="3600" b="1" dirty="0">
              <a:latin typeface="Century Gothic" pitchFamily="34" charset="0"/>
            </a:endParaRPr>
          </a:p>
        </p:txBody>
      </p:sp>
      <p:sp>
        <p:nvSpPr>
          <p:cNvPr id="3" name="Содержимое 2"/>
          <p:cNvSpPr>
            <a:spLocks noGrp="1"/>
          </p:cNvSpPr>
          <p:nvPr>
            <p:ph sz="quarter" idx="1"/>
          </p:nvPr>
        </p:nvSpPr>
        <p:spPr/>
        <p:txBody>
          <a:bodyPr>
            <a:normAutofit fontScale="70000" lnSpcReduction="20000"/>
          </a:bodyPr>
          <a:lstStyle/>
          <a:p>
            <a:pPr algn="just"/>
            <a:r>
              <a:rPr lang="ru-RU" b="1" dirty="0" err="1" smtClean="0">
                <a:solidFill>
                  <a:schemeClr val="accent1">
                    <a:lumMod val="50000"/>
                  </a:schemeClr>
                </a:solidFill>
              </a:rPr>
              <a:t>Во-ин</a:t>
            </a:r>
            <a:r>
              <a:rPr lang="ru-RU" b="1" dirty="0" smtClean="0">
                <a:solidFill>
                  <a:schemeClr val="accent1">
                    <a:lumMod val="50000"/>
                  </a:schemeClr>
                </a:solidFill>
              </a:rPr>
              <a:t> – это войти в материю. Воин – высокоорганизованная единица, которая управляет материей собою.</a:t>
            </a:r>
          </a:p>
          <a:p>
            <a:pPr algn="just"/>
            <a:r>
              <a:rPr lang="ru-RU" b="1" dirty="0" smtClean="0">
                <a:solidFill>
                  <a:schemeClr val="accent1">
                    <a:lumMod val="50000"/>
                  </a:schemeClr>
                </a:solidFill>
              </a:rPr>
              <a:t>Воин – это человек, который мог организоваться всеми необходимыми требованиями Иерархии, для нас с вами </a:t>
            </a:r>
            <a:r>
              <a:rPr lang="ru-RU" b="1" dirty="0" err="1" smtClean="0">
                <a:solidFill>
                  <a:schemeClr val="accent1">
                    <a:lumMod val="50000"/>
                  </a:schemeClr>
                </a:solidFill>
              </a:rPr>
              <a:t>Идивности</a:t>
            </a:r>
            <a:r>
              <a:rPr lang="ru-RU" b="1" dirty="0" smtClean="0">
                <a:solidFill>
                  <a:schemeClr val="accent1">
                    <a:lumMod val="50000"/>
                  </a:schemeClr>
                </a:solidFill>
              </a:rPr>
              <a:t>, и сложиться в такое высокое </a:t>
            </a:r>
            <a:r>
              <a:rPr lang="ru-RU" b="1" dirty="0" err="1" smtClean="0">
                <a:solidFill>
                  <a:schemeClr val="accent1">
                    <a:lumMod val="50000"/>
                  </a:schemeClr>
                </a:solidFill>
              </a:rPr>
              <a:t>самоорганизующей</a:t>
            </a:r>
            <a:r>
              <a:rPr lang="ru-RU" b="1" dirty="0" smtClean="0">
                <a:solidFill>
                  <a:schemeClr val="accent1">
                    <a:lumMod val="50000"/>
                  </a:schemeClr>
                </a:solidFill>
              </a:rPr>
              <a:t> фиксацией, что он как Воин может исполнить всё необходимое.</a:t>
            </a:r>
          </a:p>
          <a:p>
            <a:pPr algn="just"/>
            <a:r>
              <a:rPr lang="ru-RU" b="1" dirty="0" smtClean="0">
                <a:solidFill>
                  <a:schemeClr val="accent1">
                    <a:lumMod val="50000"/>
                  </a:schemeClr>
                </a:solidFill>
              </a:rPr>
              <a:t>Необходимо накопить разные виды Синтеза, чтобы быть Воином в этой высокой самоорганизации, и в материи примениться этим.</a:t>
            </a:r>
          </a:p>
          <a:p>
            <a:pPr algn="just"/>
            <a:r>
              <a:rPr lang="ru-RU" b="1" dirty="0" smtClean="0">
                <a:solidFill>
                  <a:schemeClr val="accent1">
                    <a:lumMod val="50000"/>
                  </a:schemeClr>
                </a:solidFill>
              </a:rPr>
              <a:t>Меч и другие инструменты – это очень важные тренировки Воина, которые позволяют примениться Синтезом, но это дополнительный инструмент. Главное в названии – Воин Синтеза.</a:t>
            </a:r>
          </a:p>
          <a:p>
            <a:pPr algn="just"/>
            <a:r>
              <a:rPr lang="ru-RU" b="1" dirty="0" smtClean="0">
                <a:solidFill>
                  <a:schemeClr val="accent1">
                    <a:lumMod val="50000"/>
                  </a:schemeClr>
                </a:solidFill>
              </a:rPr>
              <a:t>Мы вначале были Воинами Огня. И Владыки из внешней реальности, как Воин Света, действие внешнее, перешли во внутреннюю реальность, как Воин Синтеза, действующий Синтезом.</a:t>
            </a:r>
          </a:p>
          <a:p>
            <a:pPr algn="just">
              <a:buNone/>
            </a:pPr>
            <a:endParaRPr lang="ru-RU" sz="2600" b="1" dirty="0" smtClean="0">
              <a:solidFill>
                <a:schemeClr val="accent1">
                  <a:lumMod val="50000"/>
                </a:schemeClr>
              </a:solidFill>
            </a:endParaRPr>
          </a:p>
          <a:p>
            <a:pPr algn="just">
              <a:buNone/>
            </a:pPr>
            <a:r>
              <a:rPr lang="ru-RU" sz="2600" b="1" dirty="0" smtClean="0">
                <a:solidFill>
                  <a:schemeClr val="accent1">
                    <a:lumMod val="50000"/>
                  </a:schemeClr>
                </a:solidFill>
              </a:rPr>
              <a:t>ФЧ 3-го ПС ИВО «Управитель Света», 22-23 ноября, 2014г., г. Новосибирск</a:t>
            </a:r>
          </a:p>
          <a:p>
            <a:pPr algn="just">
              <a:buNone/>
            </a:pPr>
            <a:endParaRPr lang="ru-RU"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latin typeface="Century Gothic" pitchFamily="34" charset="0"/>
              </a:rPr>
              <a:t>Базовые позиции Воина Синтеза </a:t>
            </a:r>
            <a:endParaRPr lang="ru-RU" sz="3600" dirty="0"/>
          </a:p>
        </p:txBody>
      </p:sp>
      <p:sp>
        <p:nvSpPr>
          <p:cNvPr id="3" name="Содержимое 2"/>
          <p:cNvSpPr>
            <a:spLocks noGrp="1"/>
          </p:cNvSpPr>
          <p:nvPr>
            <p:ph sz="quarter" idx="1"/>
          </p:nvPr>
        </p:nvSpPr>
        <p:spPr>
          <a:xfrm>
            <a:off x="612648" y="1600200"/>
            <a:ext cx="8153400" cy="4853136"/>
          </a:xfrm>
        </p:spPr>
        <p:txBody>
          <a:bodyPr>
            <a:normAutofit fontScale="92500" lnSpcReduction="20000"/>
          </a:bodyPr>
          <a:lstStyle/>
          <a:p>
            <a:pPr algn="just"/>
            <a:r>
              <a:rPr lang="ru-RU" b="1" dirty="0" smtClean="0">
                <a:solidFill>
                  <a:schemeClr val="accent1">
                    <a:lumMod val="50000"/>
                  </a:schemeClr>
                </a:solidFill>
              </a:rPr>
              <a:t>В кого переходит Воин Синтеза? Ответ от Владыки: «В Профессионала ИДИВО». На данном Синтезе он называется Управитель Света. Где Воин Синтеза – это ваша база самоорганизации, чтобы потом Владыка из вас взрастил Управителя Света. </a:t>
            </a:r>
          </a:p>
          <a:p>
            <a:pPr algn="just"/>
            <a:r>
              <a:rPr lang="ru-RU" b="1" dirty="0" smtClean="0">
                <a:solidFill>
                  <a:schemeClr val="accent1">
                    <a:lumMod val="50000"/>
                  </a:schemeClr>
                </a:solidFill>
              </a:rPr>
              <a:t>Можно говорить о 8-ми Профессиях. И тогда на вершине 8-ми Профессий появляется Профессионал ИДИВО.</a:t>
            </a:r>
          </a:p>
          <a:p>
            <a:pPr algn="just"/>
            <a:r>
              <a:rPr lang="ru-RU" b="1" dirty="0" smtClean="0">
                <a:solidFill>
                  <a:schemeClr val="accent1">
                    <a:lumMod val="50000"/>
                  </a:schemeClr>
                </a:solidFill>
              </a:rPr>
              <a:t>Соответственно, Воин Синтеза обязан накопить некий объём Синтеза для такой профессионализации. Нужен Синтеза на каждый вид Жизни в профессиональном применении.</a:t>
            </a:r>
          </a:p>
          <a:p>
            <a:pPr algn="just">
              <a:buNone/>
            </a:pPr>
            <a:endParaRPr lang="ru-RU" sz="1900" b="1" dirty="0" smtClean="0">
              <a:solidFill>
                <a:schemeClr val="accent1">
                  <a:lumMod val="50000"/>
                </a:schemeClr>
              </a:solidFill>
            </a:endParaRPr>
          </a:p>
          <a:p>
            <a:pPr algn="just">
              <a:buNone/>
            </a:pPr>
            <a:r>
              <a:rPr lang="ru-RU" sz="1900" b="1" dirty="0" smtClean="0">
                <a:solidFill>
                  <a:schemeClr val="accent1">
                    <a:lumMod val="50000"/>
                  </a:schemeClr>
                </a:solidFill>
              </a:rPr>
              <a:t>ФЧ 3-го ПС ИВО «Управитель Света», 22-23 ноября, 2014г., г. Новосибирск</a:t>
            </a:r>
            <a:endParaRPr lang="ru-RU" sz="1900"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600" b="1" dirty="0" smtClean="0">
                <a:latin typeface="Batang" pitchFamily="18" charset="-127"/>
                <a:ea typeface="Batang" pitchFamily="18" charset="-127"/>
              </a:rPr>
              <a:t>Почему праздник установлен </a:t>
            </a:r>
            <a:br>
              <a:rPr lang="ru-RU" sz="3600" b="1" dirty="0" smtClean="0">
                <a:latin typeface="Batang" pitchFamily="18" charset="-127"/>
                <a:ea typeface="Batang" pitchFamily="18" charset="-127"/>
              </a:rPr>
            </a:br>
            <a:r>
              <a:rPr lang="ru-RU" sz="3600" b="1" dirty="0" smtClean="0">
                <a:latin typeface="Batang" pitchFamily="18" charset="-127"/>
                <a:ea typeface="Batang" pitchFamily="18" charset="-127"/>
              </a:rPr>
              <a:t>23 февраля 2013 года</a:t>
            </a:r>
            <a:endParaRPr lang="ru-RU" sz="3600" b="1" dirty="0">
              <a:latin typeface="Batang" pitchFamily="18" charset="-127"/>
              <a:ea typeface="Batang" pitchFamily="18" charset="-127"/>
            </a:endParaRPr>
          </a:p>
        </p:txBody>
      </p:sp>
      <p:sp>
        <p:nvSpPr>
          <p:cNvPr id="3" name="Содержимое 2"/>
          <p:cNvSpPr>
            <a:spLocks noGrp="1"/>
          </p:cNvSpPr>
          <p:nvPr>
            <p:ph sz="quarter" idx="1"/>
          </p:nvPr>
        </p:nvSpPr>
        <p:spPr>
          <a:xfrm>
            <a:off x="251520" y="1600200"/>
            <a:ext cx="8514528" cy="5069160"/>
          </a:xfrm>
        </p:spPr>
        <p:txBody>
          <a:bodyPr>
            <a:normAutofit fontScale="25000" lnSpcReduction="20000"/>
          </a:bodyPr>
          <a:lstStyle/>
          <a:p>
            <a:pPr algn="just"/>
            <a:r>
              <a:rPr lang="ru-RU" sz="6400" b="1" dirty="0" smtClean="0">
                <a:solidFill>
                  <a:schemeClr val="accent1">
                    <a:lumMod val="50000"/>
                  </a:schemeClr>
                </a:solidFill>
              </a:rPr>
              <a:t>Шестая раса  началась. Пока она не началась, с первого января, мы могли действовать, как Воины Огня, но полноты силы ещё не было. </a:t>
            </a:r>
          </a:p>
          <a:p>
            <a:pPr algn="just"/>
            <a:r>
              <a:rPr lang="ru-RU" sz="6400" b="1" dirty="0" smtClean="0">
                <a:solidFill>
                  <a:schemeClr val="accent1">
                    <a:lumMod val="50000"/>
                  </a:schemeClr>
                </a:solidFill>
              </a:rPr>
              <a:t>Воинство Огня теперь ещё и направляется напрямую от Отца по итогам практики и Отец оценивал каждого из вас, насколько вы способны это  вынести, а потом уже включил это </a:t>
            </a:r>
            <a:r>
              <a:rPr lang="ru-RU" sz="6400" b="1" dirty="0" err="1" smtClean="0">
                <a:solidFill>
                  <a:schemeClr val="accent1">
                    <a:lumMod val="50000"/>
                  </a:schemeClr>
                </a:solidFill>
              </a:rPr>
              <a:t>итогово</a:t>
            </a:r>
            <a:r>
              <a:rPr lang="ru-RU" sz="6400" b="1" dirty="0" smtClean="0">
                <a:solidFill>
                  <a:schemeClr val="accent1">
                    <a:lumMod val="50000"/>
                  </a:schemeClr>
                </a:solidFill>
              </a:rPr>
              <a:t>. То есть, став на путь </a:t>
            </a:r>
            <a:r>
              <a:rPr lang="ru-RU" sz="6400" b="1" dirty="0" err="1" smtClean="0">
                <a:solidFill>
                  <a:schemeClr val="accent1">
                    <a:lumMod val="50000"/>
                  </a:schemeClr>
                </a:solidFill>
              </a:rPr>
              <a:t>Майтрейи</a:t>
            </a:r>
            <a:r>
              <a:rPr lang="ru-RU" sz="6400" b="1" dirty="0" smtClean="0">
                <a:solidFill>
                  <a:schemeClr val="accent1">
                    <a:lumMod val="50000"/>
                  </a:schemeClr>
                </a:solidFill>
              </a:rPr>
              <a:t>, мы ещё проходили тест Отца на умение выражать Воинство Огня не только </a:t>
            </a:r>
            <a:r>
              <a:rPr lang="ru-RU" sz="6400" b="1" dirty="0" err="1" smtClean="0">
                <a:solidFill>
                  <a:schemeClr val="accent1">
                    <a:lumMod val="50000"/>
                  </a:schemeClr>
                </a:solidFill>
              </a:rPr>
              <a:t>Майтрейи</a:t>
            </a:r>
            <a:r>
              <a:rPr lang="ru-RU" sz="6400" b="1" dirty="0" smtClean="0">
                <a:solidFill>
                  <a:schemeClr val="accent1">
                    <a:lumMod val="50000"/>
                  </a:schemeClr>
                </a:solidFill>
              </a:rPr>
              <a:t>, а самим Отцом.</a:t>
            </a:r>
          </a:p>
          <a:p>
            <a:pPr algn="just"/>
            <a:r>
              <a:rPr lang="ru-RU" sz="6400" b="1" dirty="0" smtClean="0">
                <a:solidFill>
                  <a:schemeClr val="accent1">
                    <a:lumMod val="50000"/>
                  </a:schemeClr>
                </a:solidFill>
              </a:rPr>
              <a:t>Поэтому там (в практике) была такая интересная фраза «восемь путей Отца», один из них путь </a:t>
            </a:r>
            <a:r>
              <a:rPr lang="ru-RU" sz="6400" b="1" dirty="0" err="1" smtClean="0">
                <a:solidFill>
                  <a:schemeClr val="accent1">
                    <a:lumMod val="50000"/>
                  </a:schemeClr>
                </a:solidFill>
              </a:rPr>
              <a:t>Майтрейи</a:t>
            </a:r>
            <a:r>
              <a:rPr lang="ru-RU" sz="6400" b="1" dirty="0" smtClean="0">
                <a:solidFill>
                  <a:schemeClr val="accent1">
                    <a:lumMod val="50000"/>
                  </a:schemeClr>
                </a:solidFill>
              </a:rPr>
              <a:t>. А Воинство Огня, это не только </a:t>
            </a:r>
            <a:r>
              <a:rPr lang="ru-RU" sz="6400" b="1" dirty="0" err="1" smtClean="0">
                <a:solidFill>
                  <a:schemeClr val="accent1">
                    <a:lumMod val="50000"/>
                  </a:schemeClr>
                </a:solidFill>
              </a:rPr>
              <a:t>Майтрейя</a:t>
            </a:r>
            <a:r>
              <a:rPr lang="ru-RU" sz="6400" b="1" dirty="0" smtClean="0">
                <a:solidFill>
                  <a:schemeClr val="accent1">
                    <a:lumMod val="50000"/>
                  </a:schemeClr>
                </a:solidFill>
              </a:rPr>
              <a:t> готовит, </a:t>
            </a:r>
            <a:r>
              <a:rPr lang="ru-RU" sz="6400" b="1" dirty="0" err="1" smtClean="0">
                <a:solidFill>
                  <a:schemeClr val="accent1">
                    <a:lumMod val="50000"/>
                  </a:schemeClr>
                </a:solidFill>
              </a:rPr>
              <a:t>Майтрейя</a:t>
            </a:r>
            <a:r>
              <a:rPr lang="ru-RU" sz="6400" b="1" dirty="0" smtClean="0">
                <a:solidFill>
                  <a:schemeClr val="accent1">
                    <a:lumMod val="50000"/>
                  </a:schemeClr>
                </a:solidFill>
              </a:rPr>
              <a:t> во главе Армии, но есть Воинство и в выражении разных </a:t>
            </a:r>
            <a:r>
              <a:rPr lang="ru-RU" sz="6400" b="1" dirty="0" err="1" smtClean="0">
                <a:solidFill>
                  <a:schemeClr val="accent1">
                    <a:lumMod val="50000"/>
                  </a:schemeClr>
                </a:solidFill>
              </a:rPr>
              <a:t>явителей</a:t>
            </a:r>
            <a:r>
              <a:rPr lang="ru-RU" sz="6400" b="1" dirty="0" smtClean="0">
                <a:solidFill>
                  <a:schemeClr val="accent1">
                    <a:lumMod val="50000"/>
                  </a:schemeClr>
                </a:solidFill>
              </a:rPr>
              <a:t> </a:t>
            </a:r>
            <a:r>
              <a:rPr lang="ru-RU" sz="6400" b="1" dirty="0" err="1" smtClean="0">
                <a:solidFill>
                  <a:schemeClr val="accent1">
                    <a:lumMod val="50000"/>
                  </a:schemeClr>
                </a:solidFill>
              </a:rPr>
              <a:t>восьмерицы</a:t>
            </a:r>
            <a:r>
              <a:rPr lang="ru-RU" sz="6400" b="1" dirty="0" smtClean="0">
                <a:solidFill>
                  <a:schemeClr val="accent1">
                    <a:lumMod val="50000"/>
                  </a:schemeClr>
                </a:solidFill>
              </a:rPr>
              <a:t>, но при этом всё это собирается в общую Армию </a:t>
            </a:r>
            <a:r>
              <a:rPr lang="ru-RU" sz="6400" b="1" dirty="0" err="1" smtClean="0">
                <a:solidFill>
                  <a:schemeClr val="accent1">
                    <a:lumMod val="50000"/>
                  </a:schemeClr>
                </a:solidFill>
              </a:rPr>
              <a:t>Майтрейи</a:t>
            </a:r>
            <a:r>
              <a:rPr lang="ru-RU" sz="6400" b="1" dirty="0" smtClean="0">
                <a:solidFill>
                  <a:schemeClr val="accent1">
                    <a:lumMod val="50000"/>
                  </a:schemeClr>
                </a:solidFill>
              </a:rPr>
              <a:t>.</a:t>
            </a:r>
          </a:p>
          <a:p>
            <a:pPr algn="just"/>
            <a:r>
              <a:rPr lang="ru-RU" sz="6400" b="1" dirty="0" smtClean="0">
                <a:solidFill>
                  <a:schemeClr val="accent1">
                    <a:lumMod val="50000"/>
                  </a:schemeClr>
                </a:solidFill>
              </a:rPr>
              <a:t>Так как мы первые, кто стяжали это в шестой расе, фактически с нас и начинает это разворачиваться. </a:t>
            </a:r>
          </a:p>
          <a:p>
            <a:pPr algn="just"/>
            <a:r>
              <a:rPr lang="ru-RU" sz="6400" b="1" dirty="0" smtClean="0">
                <a:solidFill>
                  <a:schemeClr val="accent1">
                    <a:lumMod val="50000"/>
                  </a:schemeClr>
                </a:solidFill>
              </a:rPr>
              <a:t>В итоге  Отец принял решение усилить наше воинство выражением Воина Огня собою. Всё, что мы стяжаем, Отец тоже являет собою, любую форму, любое название, это называется имён у Отца много. То есть, все части от Отца. Если мы можем быть Воинами Огня, значит, Воинство Огня, как форма бытия есть и у Отца, где-то там высоко. Являя её собою, мы привнесли Отца с формой Воина Огня сюда физически. То есть не просто от </a:t>
            </a:r>
            <a:r>
              <a:rPr lang="ru-RU" sz="6400" b="1" dirty="0" err="1" smtClean="0">
                <a:solidFill>
                  <a:schemeClr val="accent1">
                    <a:lumMod val="50000"/>
                  </a:schemeClr>
                </a:solidFill>
              </a:rPr>
              <a:t>Майтрейи</a:t>
            </a:r>
            <a:r>
              <a:rPr lang="ru-RU" sz="6400" b="1" dirty="0" smtClean="0">
                <a:solidFill>
                  <a:schemeClr val="accent1">
                    <a:lumMod val="50000"/>
                  </a:schemeClr>
                </a:solidFill>
              </a:rPr>
              <a:t>, как одного из </a:t>
            </a:r>
            <a:r>
              <a:rPr lang="ru-RU" sz="6400" b="1" dirty="0" err="1" smtClean="0">
                <a:solidFill>
                  <a:schemeClr val="accent1">
                    <a:lumMod val="50000"/>
                  </a:schemeClr>
                </a:solidFill>
              </a:rPr>
              <a:t>восьмерицы</a:t>
            </a:r>
            <a:r>
              <a:rPr lang="ru-RU" sz="6400" b="1" dirty="0" smtClean="0">
                <a:solidFill>
                  <a:schemeClr val="accent1">
                    <a:lumMod val="50000"/>
                  </a:schemeClr>
                </a:solidFill>
              </a:rPr>
              <a:t>, хотя это крайне высоко и этого было бы достаточно, а напрямую ещё и от Отца.</a:t>
            </a:r>
          </a:p>
          <a:p>
            <a:pPr algn="just"/>
            <a:r>
              <a:rPr lang="ru-RU" sz="6400" b="1" dirty="0" smtClean="0">
                <a:solidFill>
                  <a:schemeClr val="accent1">
                    <a:lumMod val="50000"/>
                  </a:schemeClr>
                </a:solidFill>
              </a:rPr>
              <a:t>таким образом Отец зафиксировал нас с вами, как группу выразителей Воинства Огня от Отца, действующих в Армии </a:t>
            </a:r>
            <a:r>
              <a:rPr lang="ru-RU" sz="6400" b="1" dirty="0" err="1" smtClean="0">
                <a:solidFill>
                  <a:schemeClr val="accent1">
                    <a:lumMod val="50000"/>
                  </a:schemeClr>
                </a:solidFill>
              </a:rPr>
              <a:t>Майтрейи</a:t>
            </a:r>
            <a:r>
              <a:rPr lang="ru-RU" sz="6400" b="1" dirty="0" smtClean="0">
                <a:solidFill>
                  <a:schemeClr val="accent1">
                    <a:lumMod val="50000"/>
                  </a:schemeClr>
                </a:solidFill>
              </a:rPr>
              <a:t>. Но и отсюда пойдёт расширение по всей Иерархии или по всему ИДИВО. </a:t>
            </a:r>
          </a:p>
          <a:p>
            <a:pPr algn="just">
              <a:buNone/>
            </a:pPr>
            <a:r>
              <a:rPr lang="ru-RU" sz="6400" b="1" dirty="0" smtClean="0">
                <a:solidFill>
                  <a:schemeClr val="accent1">
                    <a:lumMod val="50000"/>
                  </a:schemeClr>
                </a:solidFill>
              </a:rPr>
              <a:t>27 Синтез Огня «ИВ </a:t>
            </a:r>
            <a:r>
              <a:rPr lang="ru-RU" sz="6400" b="1" dirty="0" err="1" smtClean="0">
                <a:solidFill>
                  <a:schemeClr val="accent1">
                    <a:lumMod val="50000"/>
                  </a:schemeClr>
                </a:solidFill>
              </a:rPr>
              <a:t>Майтрейя</a:t>
            </a:r>
            <a:r>
              <a:rPr lang="ru-RU" sz="6400" b="1" dirty="0" smtClean="0">
                <a:solidFill>
                  <a:schemeClr val="accent1">
                    <a:lumMod val="50000"/>
                  </a:schemeClr>
                </a:solidFill>
              </a:rPr>
              <a:t>», ДИВО 14Про Балтия, В. Сердюк, 16-17 февраля 2013 года</a:t>
            </a:r>
          </a:p>
          <a:p>
            <a:pPr algn="just">
              <a:buNone/>
            </a:pPr>
            <a:endParaRPr lang="ru-RU"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600" b="1" dirty="0" smtClean="0">
                <a:latin typeface="Century Gothic" pitchFamily="34" charset="0"/>
              </a:rPr>
              <a:t>Базовые позиции Воина Синтеза </a:t>
            </a:r>
            <a:endParaRPr lang="ru-RU" sz="3600" dirty="0"/>
          </a:p>
        </p:txBody>
      </p:sp>
      <p:sp>
        <p:nvSpPr>
          <p:cNvPr id="3" name="Содержимое 2"/>
          <p:cNvSpPr>
            <a:spLocks noGrp="1"/>
          </p:cNvSpPr>
          <p:nvPr>
            <p:ph sz="quarter" idx="1"/>
          </p:nvPr>
        </p:nvSpPr>
        <p:spPr>
          <a:xfrm>
            <a:off x="612648" y="1600200"/>
            <a:ext cx="8153400" cy="4853136"/>
          </a:xfrm>
        </p:spPr>
        <p:txBody>
          <a:bodyPr>
            <a:normAutofit fontScale="92500" lnSpcReduction="20000"/>
          </a:bodyPr>
          <a:lstStyle/>
          <a:p>
            <a:pPr algn="just"/>
            <a:r>
              <a:rPr lang="ru-RU" b="1" dirty="0" smtClean="0">
                <a:solidFill>
                  <a:schemeClr val="accent1">
                    <a:lumMod val="50000"/>
                  </a:schemeClr>
                </a:solidFill>
              </a:rPr>
              <a:t>Воин Синтеза являет </a:t>
            </a:r>
            <a:r>
              <a:rPr lang="ru-RU" b="1" dirty="0" err="1" smtClean="0">
                <a:solidFill>
                  <a:schemeClr val="accent1">
                    <a:lumMod val="50000"/>
                  </a:schemeClr>
                </a:solidFill>
              </a:rPr>
              <a:t>Конфедеративность</a:t>
            </a:r>
            <a:r>
              <a:rPr lang="ru-RU" b="1" dirty="0" smtClean="0">
                <a:solidFill>
                  <a:schemeClr val="accent1">
                    <a:lumMod val="50000"/>
                  </a:schemeClr>
                </a:solidFill>
              </a:rPr>
              <a:t> собой. Но вначале он являет </a:t>
            </a:r>
            <a:r>
              <a:rPr lang="ru-RU" b="1" dirty="0" err="1" smtClean="0">
                <a:solidFill>
                  <a:schemeClr val="accent1">
                    <a:lumMod val="50000"/>
                  </a:schemeClr>
                </a:solidFill>
              </a:rPr>
              <a:t>конфедеративность</a:t>
            </a:r>
            <a:r>
              <a:rPr lang="ru-RU" b="1" dirty="0" smtClean="0">
                <a:solidFill>
                  <a:schemeClr val="accent1">
                    <a:lumMod val="50000"/>
                  </a:schemeClr>
                </a:solidFill>
              </a:rPr>
              <a:t>:</a:t>
            </a:r>
          </a:p>
          <a:p>
            <a:pPr algn="just">
              <a:buFontTx/>
              <a:buChar char="-"/>
            </a:pPr>
            <a:r>
              <a:rPr lang="ru-RU" b="1" dirty="0" smtClean="0">
                <a:solidFill>
                  <a:schemeClr val="accent1">
                    <a:lumMod val="50000"/>
                  </a:schemeClr>
                </a:solidFill>
              </a:rPr>
              <a:t>по-человечески – разные виды координации конфедерации частями, и человеческой компетенции;</a:t>
            </a:r>
          </a:p>
          <a:p>
            <a:pPr algn="just">
              <a:buFontTx/>
              <a:buChar char="-"/>
            </a:pPr>
            <a:r>
              <a:rPr lang="ru-RU" b="1" dirty="0" smtClean="0">
                <a:solidFill>
                  <a:schemeClr val="accent1">
                    <a:lumMod val="50000"/>
                  </a:schemeClr>
                </a:solidFill>
              </a:rPr>
              <a:t>разные виды конфедерации Посвящениями и ученической компетенции;</a:t>
            </a:r>
          </a:p>
          <a:p>
            <a:pPr algn="just">
              <a:buFontTx/>
              <a:buChar char="-"/>
            </a:pPr>
            <a:r>
              <a:rPr lang="ru-RU" b="1" dirty="0" smtClean="0">
                <a:solidFill>
                  <a:schemeClr val="accent1">
                    <a:lumMod val="50000"/>
                  </a:schemeClr>
                </a:solidFill>
              </a:rPr>
              <a:t>разные виды конфедерации Статусами и компетенции Ведущего.</a:t>
            </a:r>
          </a:p>
          <a:p>
            <a:pPr algn="just">
              <a:buFontTx/>
              <a:buChar char="-"/>
            </a:pPr>
            <a:r>
              <a:rPr lang="ru-RU" b="1" dirty="0" smtClean="0">
                <a:solidFill>
                  <a:schemeClr val="accent1">
                    <a:lumMod val="50000"/>
                  </a:schemeClr>
                </a:solidFill>
              </a:rPr>
              <a:t>И так далее. И слово «разные виды конфедеративной компетенции» здесь главные.</a:t>
            </a:r>
          </a:p>
          <a:p>
            <a:pPr algn="just">
              <a:buNone/>
            </a:pPr>
            <a:endParaRPr lang="ru-RU" sz="1900" b="1" dirty="0" smtClean="0">
              <a:solidFill>
                <a:schemeClr val="accent1">
                  <a:lumMod val="50000"/>
                </a:schemeClr>
              </a:solidFill>
            </a:endParaRPr>
          </a:p>
          <a:p>
            <a:pPr algn="just">
              <a:buNone/>
            </a:pPr>
            <a:r>
              <a:rPr lang="ru-RU" sz="1900" b="1" dirty="0" smtClean="0">
                <a:solidFill>
                  <a:schemeClr val="accent1">
                    <a:lumMod val="50000"/>
                  </a:schemeClr>
                </a:solidFill>
              </a:rPr>
              <a:t>ФЧ 3-го ПС ИВО «Управитель Света», 22-23 ноября, 2014г., г. Новосибирск</a:t>
            </a:r>
          </a:p>
          <a:p>
            <a:pPr algn="just">
              <a:buFontTx/>
              <a:buChar char="-"/>
            </a:pPr>
            <a:endParaRPr lang="ru-RU"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latin typeface="Century Gothic" pitchFamily="34" charset="0"/>
              </a:rPr>
              <a:t>Принципат действия </a:t>
            </a:r>
            <a:br>
              <a:rPr lang="ru-RU" b="1" dirty="0" smtClean="0">
                <a:latin typeface="Century Gothic" pitchFamily="34" charset="0"/>
              </a:rPr>
            </a:br>
            <a:r>
              <a:rPr lang="ru-RU" b="1" dirty="0" smtClean="0">
                <a:latin typeface="Century Gothic" pitchFamily="34" charset="0"/>
              </a:rPr>
              <a:t>Воина Синтеза </a:t>
            </a:r>
            <a:endParaRPr lang="ru-RU" b="1" dirty="0">
              <a:latin typeface="Century Gothic" pitchFamily="34" charset="0"/>
            </a:endParaRPr>
          </a:p>
        </p:txBody>
      </p:sp>
      <p:sp>
        <p:nvSpPr>
          <p:cNvPr id="3" name="Содержимое 2"/>
          <p:cNvSpPr>
            <a:spLocks noGrp="1"/>
          </p:cNvSpPr>
          <p:nvPr>
            <p:ph sz="quarter" idx="1"/>
          </p:nvPr>
        </p:nvSpPr>
        <p:spPr>
          <a:xfrm>
            <a:off x="323528" y="1600200"/>
            <a:ext cx="8442520" cy="4853136"/>
          </a:xfrm>
        </p:spPr>
        <p:txBody>
          <a:bodyPr>
            <a:normAutofit fontScale="77500" lnSpcReduction="20000"/>
          </a:bodyPr>
          <a:lstStyle/>
          <a:p>
            <a:pPr algn="just"/>
            <a:r>
              <a:rPr lang="ru-RU" b="1" dirty="0" smtClean="0">
                <a:solidFill>
                  <a:schemeClr val="accent1">
                    <a:lumMod val="50000"/>
                  </a:schemeClr>
                </a:solidFill>
              </a:rPr>
              <a:t>Никаких жёстких регламентов ни одному Воину Синтеза нет!</a:t>
            </a:r>
          </a:p>
          <a:p>
            <a:pPr algn="just"/>
            <a:r>
              <a:rPr lang="ru-RU" b="1" dirty="0" smtClean="0">
                <a:solidFill>
                  <a:schemeClr val="accent1">
                    <a:lumMod val="50000"/>
                  </a:schemeClr>
                </a:solidFill>
              </a:rPr>
              <a:t>Воин Синтеза в Воинстве – это индивидуальная боевая единица, сама определяющая стиль питания, стиль жизни, образ жизни, качество жизни, и собственно, воинское искусство самоё себя. Индивидуально! Вырабатываешь своим Оком Чести. Правильно выработаешь – взойдёшь, не правильно выработаешь – не взойдёшь.</a:t>
            </a:r>
          </a:p>
          <a:p>
            <a:pPr algn="just"/>
            <a:r>
              <a:rPr lang="ru-RU" b="1" dirty="0" smtClean="0">
                <a:solidFill>
                  <a:schemeClr val="accent1">
                    <a:lumMod val="50000"/>
                  </a:schemeClr>
                </a:solidFill>
              </a:rPr>
              <a:t>Среда, питание, Меч – это три  важнейших базы любого Воина.</a:t>
            </a:r>
          </a:p>
          <a:p>
            <a:pPr algn="just"/>
            <a:r>
              <a:rPr lang="ru-RU" b="1" dirty="0" smtClean="0">
                <a:solidFill>
                  <a:schemeClr val="accent1">
                    <a:lumMod val="50000"/>
                  </a:schemeClr>
                </a:solidFill>
              </a:rPr>
              <a:t>Воинство </a:t>
            </a:r>
            <a:r>
              <a:rPr lang="ru-RU" b="1" dirty="0" err="1" smtClean="0">
                <a:solidFill>
                  <a:schemeClr val="accent1">
                    <a:lumMod val="50000"/>
                  </a:schemeClr>
                </a:solidFill>
              </a:rPr>
              <a:t>Майтрейи</a:t>
            </a:r>
            <a:r>
              <a:rPr lang="ru-RU" b="1" dirty="0" smtClean="0">
                <a:solidFill>
                  <a:schemeClr val="accent1">
                    <a:lumMod val="50000"/>
                  </a:schemeClr>
                </a:solidFill>
              </a:rPr>
              <a:t> – это, прежде всего, служение другим. В Воинстве </a:t>
            </a:r>
            <a:r>
              <a:rPr lang="ru-RU" b="1" dirty="0" err="1" smtClean="0">
                <a:solidFill>
                  <a:schemeClr val="accent1">
                    <a:lumMod val="50000"/>
                  </a:schemeClr>
                </a:solidFill>
              </a:rPr>
              <a:t>Майтрейи</a:t>
            </a:r>
            <a:r>
              <a:rPr lang="ru-RU" b="1" dirty="0" smtClean="0">
                <a:solidFill>
                  <a:schemeClr val="accent1">
                    <a:lumMod val="50000"/>
                  </a:schemeClr>
                </a:solidFill>
              </a:rPr>
              <a:t> учитываются любые поручения, достижения, опыт лично ваш, если он в будущем поможет любому другому. Если один достиг – получили все. Тогда это Воинство.</a:t>
            </a:r>
          </a:p>
          <a:p>
            <a:pPr algn="just">
              <a:buNone/>
            </a:pPr>
            <a:endParaRPr lang="ru-RU" sz="2100" b="1" dirty="0" smtClean="0">
              <a:solidFill>
                <a:schemeClr val="accent1">
                  <a:lumMod val="50000"/>
                </a:schemeClr>
              </a:solidFill>
            </a:endParaRPr>
          </a:p>
          <a:p>
            <a:pPr algn="just">
              <a:buNone/>
            </a:pPr>
            <a:r>
              <a:rPr lang="ru-RU" sz="2100" b="1" dirty="0" smtClean="0">
                <a:solidFill>
                  <a:schemeClr val="accent1">
                    <a:lumMod val="50000"/>
                  </a:schemeClr>
                </a:solidFill>
              </a:rPr>
              <a:t>27-й Изначально Вышестоящий Синтез «Изначальный </a:t>
            </a:r>
            <a:r>
              <a:rPr lang="ru-RU" sz="2100" b="1" dirty="0" err="1" smtClean="0">
                <a:solidFill>
                  <a:schemeClr val="accent1">
                    <a:lumMod val="50000"/>
                  </a:schemeClr>
                </a:solidFill>
              </a:rPr>
              <a:t>Майтрейя</a:t>
            </a:r>
            <a:r>
              <a:rPr lang="ru-RU" sz="2100" b="1" dirty="0" smtClean="0">
                <a:solidFill>
                  <a:schemeClr val="accent1">
                    <a:lumMod val="50000"/>
                  </a:schemeClr>
                </a:solidFill>
              </a:rPr>
              <a:t>», 11-12 января 2014г., г. Новосибирск</a:t>
            </a:r>
            <a:endParaRPr lang="ru-RU" sz="2100"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latin typeface="Batang" pitchFamily="18" charset="-127"/>
                <a:ea typeface="Batang" pitchFamily="18" charset="-127"/>
              </a:rPr>
              <a:t>Воин Огня</a:t>
            </a:r>
            <a:endParaRPr lang="ru-RU" b="1" dirty="0">
              <a:latin typeface="Batang" pitchFamily="18" charset="-127"/>
              <a:ea typeface="Batang" pitchFamily="18" charset="-127"/>
            </a:endParaRPr>
          </a:p>
        </p:txBody>
      </p:sp>
      <p:sp>
        <p:nvSpPr>
          <p:cNvPr id="3" name="Содержимое 2"/>
          <p:cNvSpPr>
            <a:spLocks noGrp="1"/>
          </p:cNvSpPr>
          <p:nvPr>
            <p:ph sz="quarter" idx="1"/>
          </p:nvPr>
        </p:nvSpPr>
        <p:spPr>
          <a:xfrm>
            <a:off x="611560" y="1600200"/>
            <a:ext cx="8154488" cy="4709120"/>
          </a:xfrm>
        </p:spPr>
        <p:txBody>
          <a:bodyPr>
            <a:normAutofit fontScale="85000" lnSpcReduction="20000"/>
          </a:bodyPr>
          <a:lstStyle/>
          <a:p>
            <a:pPr algn="just"/>
            <a:r>
              <a:rPr lang="ru-RU" b="1" dirty="0" smtClean="0">
                <a:solidFill>
                  <a:schemeClr val="accent1">
                    <a:lumMod val="50000"/>
                  </a:schemeClr>
                </a:solidFill>
                <a:latin typeface="Century Gothic" pitchFamily="34" charset="0"/>
                <a:ea typeface="Batang" pitchFamily="18" charset="-127"/>
                <a:cs typeface="Aharoni" pitchFamily="2" charset="-79"/>
              </a:rPr>
              <a:t>Воин Огня не только с Мечом,  а когда он сопереживает, что происходит и умеет, вовремя отреагировав, что-то исполнить.</a:t>
            </a:r>
          </a:p>
          <a:p>
            <a:pPr algn="just"/>
            <a:r>
              <a:rPr lang="ru-RU" b="1" dirty="0" smtClean="0">
                <a:solidFill>
                  <a:schemeClr val="accent1">
                    <a:lumMod val="50000"/>
                  </a:schemeClr>
                </a:solidFill>
                <a:latin typeface="Century Gothic" pitchFamily="34" charset="0"/>
                <a:ea typeface="Batang" pitchFamily="18" charset="-127"/>
                <a:cs typeface="Aharoni" pitchFamily="2" charset="-79"/>
              </a:rPr>
              <a:t>Воин Огня – это тот, кто пользуется Огнём и в самом последнем случае Мечом.</a:t>
            </a:r>
          </a:p>
          <a:p>
            <a:pPr algn="just"/>
            <a:r>
              <a:rPr lang="ru-RU" b="1" dirty="0" smtClean="0">
                <a:solidFill>
                  <a:schemeClr val="accent1">
                    <a:lumMod val="50000"/>
                  </a:schemeClr>
                </a:solidFill>
                <a:latin typeface="Century Gothic" pitchFamily="34" charset="0"/>
                <a:ea typeface="Batang" pitchFamily="18" charset="-127"/>
                <a:cs typeface="Aharoni" pitchFamily="2" charset="-79"/>
              </a:rPr>
              <a:t>Это тот, кто управляет огнём и добивается нужных решений, исполнений, пробивает стены, дорогу, всё, что угодно, огнём. Называется «не стой на пути устремлённого». </a:t>
            </a:r>
          </a:p>
          <a:p>
            <a:pPr algn="just"/>
            <a:r>
              <a:rPr lang="ru-RU" b="1" dirty="0" smtClean="0">
                <a:solidFill>
                  <a:schemeClr val="accent1">
                    <a:lumMod val="50000"/>
                  </a:schemeClr>
                </a:solidFill>
                <a:latin typeface="Century Gothic" pitchFamily="34" charset="0"/>
                <a:ea typeface="Batang" pitchFamily="18" charset="-127"/>
                <a:cs typeface="Aharoni" pitchFamily="2" charset="-79"/>
              </a:rPr>
              <a:t>Впереди него бежит огонь, за ним устремлённость – это Воин Огня.</a:t>
            </a:r>
          </a:p>
          <a:p>
            <a:pPr algn="just">
              <a:buNone/>
            </a:pPr>
            <a:endParaRPr lang="ru-RU" b="1" dirty="0" smtClean="0">
              <a:solidFill>
                <a:schemeClr val="accent1">
                  <a:lumMod val="50000"/>
                </a:schemeClr>
              </a:solidFill>
              <a:latin typeface="Century Gothic" pitchFamily="34" charset="0"/>
              <a:ea typeface="Batang" pitchFamily="18" charset="-127"/>
              <a:cs typeface="Aharoni" pitchFamily="2" charset="-79"/>
            </a:endParaRPr>
          </a:p>
          <a:p>
            <a:pPr algn="just">
              <a:buNone/>
            </a:pPr>
            <a:r>
              <a:rPr lang="ru-RU" sz="2100" b="1" dirty="0" smtClean="0">
                <a:solidFill>
                  <a:schemeClr val="accent1">
                    <a:lumMod val="50000"/>
                  </a:schemeClr>
                </a:solidFill>
                <a:latin typeface="Century Gothic" pitchFamily="34" charset="0"/>
                <a:ea typeface="Batang" pitchFamily="18" charset="-127"/>
                <a:cs typeface="Aharoni" pitchFamily="2" charset="-79"/>
              </a:rPr>
              <a:t>4 круг Профессионального Синтеза ИДИВО 23-24 февраля 2013 года, Краснодар</a:t>
            </a:r>
          </a:p>
          <a:p>
            <a:pPr algn="just"/>
            <a:endParaRPr lang="ru-RU" b="1" dirty="0" smtClean="0">
              <a:solidFill>
                <a:schemeClr val="accent1">
                  <a:lumMod val="50000"/>
                </a:schemeClr>
              </a:solidFill>
              <a:latin typeface="Century Gothic" pitchFamily="34" charset="0"/>
              <a:ea typeface="Batang" pitchFamily="18" charset="-127"/>
              <a:cs typeface="Aharoni" pitchFamily="2" charset="-79"/>
            </a:endParaRPr>
          </a:p>
          <a:p>
            <a:pPr algn="just"/>
            <a:endParaRPr lang="ru-RU" b="1" dirty="0" smtClean="0">
              <a:solidFill>
                <a:schemeClr val="accent1">
                  <a:lumMod val="50000"/>
                </a:schemeClr>
              </a:solidFill>
              <a:latin typeface="Batang" pitchFamily="18" charset="-127"/>
              <a:ea typeface="Batang" pitchFamily="18" charset="-127"/>
              <a:cs typeface="Aharoni" pitchFamily="2" charset="-79"/>
            </a:endParaRP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latin typeface="Batang" pitchFamily="18" charset="-127"/>
                <a:ea typeface="Batang" pitchFamily="18" charset="-127"/>
              </a:rPr>
              <a:t>Инструменты Воина Огня</a:t>
            </a:r>
            <a:endParaRPr lang="ru-RU" b="1" dirty="0">
              <a:latin typeface="Batang" pitchFamily="18" charset="-127"/>
              <a:ea typeface="Batang" pitchFamily="18" charset="-127"/>
            </a:endParaRPr>
          </a:p>
        </p:txBody>
      </p:sp>
      <p:sp>
        <p:nvSpPr>
          <p:cNvPr id="3" name="Содержимое 2"/>
          <p:cNvSpPr>
            <a:spLocks noGrp="1"/>
          </p:cNvSpPr>
          <p:nvPr>
            <p:ph sz="quarter" idx="1"/>
          </p:nvPr>
        </p:nvSpPr>
        <p:spPr>
          <a:xfrm>
            <a:off x="612648" y="1600200"/>
            <a:ext cx="8153400" cy="4925144"/>
          </a:xfrm>
        </p:spPr>
        <p:txBody>
          <a:bodyPr>
            <a:normAutofit fontScale="47500" lnSpcReduction="20000"/>
          </a:bodyPr>
          <a:lstStyle/>
          <a:p>
            <a:pPr algn="just"/>
            <a:r>
              <a:rPr lang="ru-RU" sz="3400" b="1" dirty="0" smtClean="0">
                <a:solidFill>
                  <a:schemeClr val="accent1">
                    <a:lumMod val="50000"/>
                  </a:schemeClr>
                </a:solidFill>
              </a:rPr>
              <a:t>У Воинов Огня специально форма соответствующая. </a:t>
            </a:r>
          </a:p>
          <a:p>
            <a:pPr algn="just"/>
            <a:r>
              <a:rPr lang="ru-RU" sz="3400" b="1" dirty="0" smtClean="0">
                <a:solidFill>
                  <a:schemeClr val="accent1">
                    <a:lumMod val="50000"/>
                  </a:schemeClr>
                </a:solidFill>
              </a:rPr>
              <a:t>Меч - это не просто форма Духа, а в форме Духа записана дееспособность Воли, то есть куда может действовать, куда не может, а самое главное Стандарты Синтеза Огня. То есть Меч, это форма Воли. Если это форма Воли, Воля  - это записи Духа. Значит, Меч имеет набор записей Воли вызывающих определённый Дух, а при вызывании определённого Духа, это вызывает определённую дееспособность как частей, так и окружающего пространства, с учётом того, что Воля и Дух развёртывают пространство. Поэтому Меч - это очень интересный объект, иногда субъект. Это синтез Воли с активацией Духа субъективно объективно вокруг нас.</a:t>
            </a:r>
          </a:p>
          <a:p>
            <a:pPr algn="just"/>
            <a:r>
              <a:rPr lang="ru-RU" sz="3400" b="1" dirty="0" smtClean="0">
                <a:solidFill>
                  <a:schemeClr val="accent1">
                    <a:lumMod val="50000"/>
                  </a:schemeClr>
                </a:solidFill>
              </a:rPr>
              <a:t>Если у Воина Огня подготовка высока, то Мечом Воли он вызывает не только активацию Духа вокруг или внутри себя, а и ещё активацию Огня. Воля пишется Огнём, тогда Меч начинает сиять Огнём и начинается взаимодействие огненное разных частей, систем внутри нас или разных огненных взаимодействий вокруг нас. В Огонь записан Синтез, он может начать действовать при активном применении Огня Мечом. Поэтому Меч может применяться Огнём. </a:t>
            </a:r>
          </a:p>
          <a:p>
            <a:pPr algn="just"/>
            <a:r>
              <a:rPr lang="ru-RU" sz="3400" b="1" dirty="0" smtClean="0">
                <a:solidFill>
                  <a:schemeClr val="accent1">
                    <a:lumMod val="50000"/>
                  </a:schemeClr>
                </a:solidFill>
              </a:rPr>
              <a:t>И вершина воинского искусства Новой Эпохи - это Воины Огня, когда Меч применяется не Духом, а Огнём, Огнём записанной Воли. Если Меч применяется просто Волей, это второй уровень, и Меч, который применяется Духом, в основном у всех, это стандарт Меча. Вот эти три вида Меча с разными его выражениями надо отметить. </a:t>
            </a:r>
          </a:p>
          <a:p>
            <a:pPr>
              <a:buNone/>
            </a:pPr>
            <a:r>
              <a:rPr lang="ru-RU" sz="3800" b="1" dirty="0" smtClean="0">
                <a:solidFill>
                  <a:schemeClr val="accent1">
                    <a:lumMod val="50000"/>
                  </a:schemeClr>
                </a:solidFill>
              </a:rPr>
              <a:t>27 Синтез Огня «ИВ </a:t>
            </a:r>
            <a:r>
              <a:rPr lang="ru-RU" sz="3800" b="1" dirty="0" err="1" smtClean="0">
                <a:solidFill>
                  <a:schemeClr val="accent1">
                    <a:lumMod val="50000"/>
                  </a:schemeClr>
                </a:solidFill>
              </a:rPr>
              <a:t>Майтрейя</a:t>
            </a:r>
            <a:r>
              <a:rPr lang="ru-RU" sz="3800" b="1" dirty="0" smtClean="0">
                <a:solidFill>
                  <a:schemeClr val="accent1">
                    <a:lumMod val="50000"/>
                  </a:schemeClr>
                </a:solidFill>
              </a:rPr>
              <a:t>», ДИВО 14Про Балтия, В. Сердюк, 16-17 февраля 2013 года</a:t>
            </a:r>
          </a:p>
          <a:p>
            <a:pPr>
              <a:buNone/>
            </a:pP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latin typeface="Batang" pitchFamily="18" charset="-127"/>
                <a:ea typeface="Batang" pitchFamily="18" charset="-127"/>
              </a:rPr>
              <a:t>Инструменты Воина Огня</a:t>
            </a:r>
            <a:endParaRPr lang="ru-RU" dirty="0"/>
          </a:p>
        </p:txBody>
      </p:sp>
      <p:sp>
        <p:nvSpPr>
          <p:cNvPr id="3" name="Содержимое 2"/>
          <p:cNvSpPr>
            <a:spLocks noGrp="1"/>
          </p:cNvSpPr>
          <p:nvPr>
            <p:ph sz="quarter" idx="1"/>
          </p:nvPr>
        </p:nvSpPr>
        <p:spPr/>
        <p:txBody>
          <a:bodyPr>
            <a:normAutofit fontScale="62500" lnSpcReduction="20000"/>
          </a:bodyPr>
          <a:lstStyle/>
          <a:p>
            <a:pPr algn="just"/>
            <a:r>
              <a:rPr lang="ru-RU" b="1" dirty="0" smtClean="0">
                <a:solidFill>
                  <a:schemeClr val="accent1">
                    <a:lumMod val="50000"/>
                  </a:schemeClr>
                </a:solidFill>
              </a:rPr>
              <a:t>Кроме Меча, и у Владыки, и у Воинов Огня есть разный инструментарий, то есть переписать всё невозможно. Есть всё. </a:t>
            </a:r>
          </a:p>
          <a:p>
            <a:pPr algn="just"/>
            <a:r>
              <a:rPr lang="ru-RU" b="1" dirty="0" smtClean="0">
                <a:solidFill>
                  <a:schemeClr val="accent1">
                    <a:lumMod val="50000"/>
                  </a:schemeClr>
                </a:solidFill>
              </a:rPr>
              <a:t>У меня был предмет для одного задания, когда мне дали маленький шарик, он при вспыхивании, то есть, когда я его активировал, создавал пространственный сдвиг и упаковывал армию в маленькое пространство, потом она доставлялась на суд Отцу.</a:t>
            </a:r>
          </a:p>
          <a:p>
            <a:pPr algn="just"/>
            <a:r>
              <a:rPr lang="ru-RU" b="1" dirty="0" smtClean="0">
                <a:solidFill>
                  <a:schemeClr val="accent1">
                    <a:lumMod val="50000"/>
                  </a:schemeClr>
                </a:solidFill>
              </a:rPr>
              <a:t>Есть функциональность разных систем, которыми ты владеешь как Воин Огня. И как только по иерархическому уровню ты продвигаешься, с учётом твоих Статусов и Посвящений, тебя кроме Меча, ещё обучают другим каким-то предметам, которые полезны при твоих активациях в агрессивной среде, так скажем.</a:t>
            </a:r>
          </a:p>
          <a:p>
            <a:pPr algn="just"/>
            <a:r>
              <a:rPr lang="ru-RU" b="1" dirty="0" smtClean="0">
                <a:solidFill>
                  <a:schemeClr val="accent1">
                    <a:lumMod val="50000"/>
                  </a:schemeClr>
                </a:solidFill>
              </a:rPr>
              <a:t>Иногда не в агрессивной среде, бывает просто вообще полезны, потому что мы иногда не замечаем этой полезности, просто находясь в жизни, а они полезны. Надо сделать практику, тебе мешают все, надо включить один из предметов, все пускай мешают, но практика произойдёт. </a:t>
            </a:r>
          </a:p>
          <a:p>
            <a:pPr algn="just">
              <a:buNone/>
            </a:pPr>
            <a:endParaRPr lang="ru-RU" dirty="0" smtClean="0">
              <a:solidFill>
                <a:schemeClr val="accent1">
                  <a:lumMod val="50000"/>
                </a:schemeClr>
              </a:solidFill>
            </a:endParaRPr>
          </a:p>
          <a:p>
            <a:pPr algn="just">
              <a:buNone/>
            </a:pPr>
            <a:r>
              <a:rPr lang="ru-RU" b="1" dirty="0" smtClean="0">
                <a:solidFill>
                  <a:schemeClr val="accent1">
                    <a:lumMod val="50000"/>
                  </a:schemeClr>
                </a:solidFill>
              </a:rPr>
              <a:t>27 Синтез Огня «ИВ </a:t>
            </a:r>
            <a:r>
              <a:rPr lang="ru-RU" b="1" dirty="0" err="1" smtClean="0">
                <a:solidFill>
                  <a:schemeClr val="accent1">
                    <a:lumMod val="50000"/>
                  </a:schemeClr>
                </a:solidFill>
              </a:rPr>
              <a:t>Майтрейя</a:t>
            </a:r>
            <a:r>
              <a:rPr lang="ru-RU" b="1" dirty="0" smtClean="0">
                <a:solidFill>
                  <a:schemeClr val="accent1">
                    <a:lumMod val="50000"/>
                  </a:schemeClr>
                </a:solidFill>
              </a:rPr>
              <a:t>», ДИВО 14Про Балтия, В. Сердюк, 16-17 февраля 2013 года</a:t>
            </a:r>
          </a:p>
          <a:p>
            <a:pPr algn="just"/>
            <a:endParaRPr lang="ru-RU"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latin typeface="Batang" pitchFamily="18" charset="-127"/>
                <a:ea typeface="Batang" pitchFamily="18" charset="-127"/>
              </a:rPr>
              <a:t>Воин Огня – Ведущий Огня</a:t>
            </a:r>
            <a:endParaRPr lang="ru-RU" dirty="0"/>
          </a:p>
        </p:txBody>
      </p:sp>
      <p:sp>
        <p:nvSpPr>
          <p:cNvPr id="3" name="Содержимое 2"/>
          <p:cNvSpPr>
            <a:spLocks noGrp="1"/>
          </p:cNvSpPr>
          <p:nvPr>
            <p:ph sz="quarter" idx="1"/>
          </p:nvPr>
        </p:nvSpPr>
        <p:spPr/>
        <p:txBody>
          <a:bodyPr>
            <a:normAutofit fontScale="70000" lnSpcReduction="20000"/>
          </a:bodyPr>
          <a:lstStyle/>
          <a:p>
            <a:pPr algn="just"/>
            <a:r>
              <a:rPr lang="ru-RU" b="1" dirty="0" smtClean="0">
                <a:solidFill>
                  <a:schemeClr val="accent1">
                    <a:lumMod val="50000"/>
                  </a:schemeClr>
                </a:solidFill>
                <a:latin typeface="Century Gothic" pitchFamily="34" charset="0"/>
              </a:rPr>
              <a:t>Любая деятельность огнём – это Воинство вначале и ведение из него.</a:t>
            </a:r>
          </a:p>
          <a:p>
            <a:pPr algn="just"/>
            <a:r>
              <a:rPr lang="ru-RU" b="1" dirty="0" smtClean="0">
                <a:solidFill>
                  <a:schemeClr val="accent1">
                    <a:lumMod val="50000"/>
                  </a:schemeClr>
                </a:solidFill>
                <a:latin typeface="Century Gothic" pitchFamily="34" charset="0"/>
              </a:rPr>
              <a:t>Если как Воин Огня вы можете что-то исполнить огнём, вы сможете в более высоком выражении вести как Ведущий этот огонь.</a:t>
            </a:r>
          </a:p>
          <a:p>
            <a:pPr algn="just"/>
            <a:r>
              <a:rPr lang="ru-RU" b="1" dirty="0" smtClean="0">
                <a:solidFill>
                  <a:schemeClr val="accent1">
                    <a:lumMod val="50000"/>
                  </a:schemeClr>
                </a:solidFill>
                <a:latin typeface="Century Gothic" pitchFamily="34" charset="0"/>
              </a:rPr>
              <a:t>Ведущий и Воин Огня – это две ваши Альфы и Омеги. Этот синтез увидите – у нас начнётся новый стиль ведения, Воинством Огня, по-старому скажу: «</a:t>
            </a:r>
            <a:r>
              <a:rPr lang="ru-RU" b="1" dirty="0" err="1" smtClean="0">
                <a:solidFill>
                  <a:schemeClr val="accent1">
                    <a:lumMod val="50000"/>
                  </a:schemeClr>
                </a:solidFill>
                <a:latin typeface="Century Gothic" pitchFamily="34" charset="0"/>
              </a:rPr>
              <a:t>воить</a:t>
            </a:r>
            <a:r>
              <a:rPr lang="ru-RU" b="1" dirty="0" smtClean="0">
                <a:solidFill>
                  <a:schemeClr val="accent1">
                    <a:lumMod val="50000"/>
                  </a:schemeClr>
                </a:solidFill>
                <a:latin typeface="Century Gothic" pitchFamily="34" charset="0"/>
              </a:rPr>
              <a:t> огнём». </a:t>
            </a:r>
          </a:p>
          <a:p>
            <a:pPr algn="just"/>
            <a:r>
              <a:rPr lang="ru-RU" b="1" dirty="0" smtClean="0">
                <a:solidFill>
                  <a:schemeClr val="accent1">
                    <a:lumMod val="50000"/>
                  </a:schemeClr>
                </a:solidFill>
                <a:latin typeface="Century Gothic" pitchFamily="34" charset="0"/>
              </a:rPr>
              <a:t>Как чело вы учитесь, чтобы быть Ведущим, а как Воин вы должны своё ведение уметь выражать вовне.</a:t>
            </a:r>
          </a:p>
          <a:p>
            <a:pPr algn="just"/>
            <a:r>
              <a:rPr lang="ru-RU" b="1" dirty="0" smtClean="0">
                <a:solidFill>
                  <a:schemeClr val="accent1">
                    <a:lumMod val="50000"/>
                  </a:schemeClr>
                </a:solidFill>
                <a:latin typeface="Century Gothic" pitchFamily="34" charset="0"/>
              </a:rPr>
              <a:t>Воинство Огня – это применение огнём везде, только качественно и эффективно.</a:t>
            </a:r>
          </a:p>
          <a:p>
            <a:pPr algn="just">
              <a:buNone/>
            </a:pPr>
            <a:endParaRPr lang="ru-RU" b="1" dirty="0" smtClean="0">
              <a:solidFill>
                <a:schemeClr val="accent1">
                  <a:lumMod val="50000"/>
                </a:schemeClr>
              </a:solidFill>
              <a:latin typeface="Century Gothic" pitchFamily="34" charset="0"/>
            </a:endParaRPr>
          </a:p>
          <a:p>
            <a:pPr algn="just">
              <a:buNone/>
            </a:pPr>
            <a:r>
              <a:rPr lang="ru-RU" sz="2600" b="1" dirty="0" smtClean="0">
                <a:solidFill>
                  <a:schemeClr val="accent1">
                    <a:lumMod val="50000"/>
                  </a:schemeClr>
                </a:solidFill>
                <a:latin typeface="Century Gothic" pitchFamily="34" charset="0"/>
                <a:ea typeface="Batang" pitchFamily="18" charset="-127"/>
                <a:cs typeface="Aharoni" pitchFamily="2" charset="-79"/>
              </a:rPr>
              <a:t>4 круг Профессионального Синтеза ИДИВО 23-24 февраля 2013 года, Краснодар</a:t>
            </a:r>
          </a:p>
          <a:p>
            <a:pPr algn="just">
              <a:buNone/>
            </a:pPr>
            <a:endParaRPr lang="ru-RU" b="1" dirty="0" smtClean="0">
              <a:solidFill>
                <a:schemeClr val="accent1">
                  <a:lumMod val="50000"/>
                </a:schemeClr>
              </a:solidFill>
              <a:latin typeface="Century Gothic" pitchFamily="34" charset="0"/>
            </a:endParaRPr>
          </a:p>
          <a:p>
            <a:pPr algn="just">
              <a:buNone/>
            </a:pPr>
            <a:endParaRPr lang="ru-RU" b="1" dirty="0">
              <a:solidFill>
                <a:schemeClr val="accent1">
                  <a:lumMod val="50000"/>
                </a:schemeClr>
              </a:solidFill>
              <a:latin typeface="Century Gothic"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latin typeface="Batang" pitchFamily="18" charset="-127"/>
                <a:ea typeface="Batang" pitchFamily="18" charset="-127"/>
              </a:rPr>
              <a:t>Различные состояния воинства</a:t>
            </a:r>
            <a:endParaRPr lang="ru-RU" b="1" dirty="0">
              <a:latin typeface="Batang" pitchFamily="18" charset="-127"/>
              <a:ea typeface="Batang" pitchFamily="18" charset="-127"/>
            </a:endParaRPr>
          </a:p>
        </p:txBody>
      </p:sp>
      <p:sp>
        <p:nvSpPr>
          <p:cNvPr id="3" name="Содержимое 2"/>
          <p:cNvSpPr>
            <a:spLocks noGrp="1"/>
          </p:cNvSpPr>
          <p:nvPr>
            <p:ph sz="quarter" idx="1"/>
          </p:nvPr>
        </p:nvSpPr>
        <p:spPr>
          <a:xfrm>
            <a:off x="612648" y="1600200"/>
            <a:ext cx="8153400" cy="4925144"/>
          </a:xfrm>
        </p:spPr>
        <p:txBody>
          <a:bodyPr>
            <a:normAutofit fontScale="70000" lnSpcReduction="20000"/>
          </a:bodyPr>
          <a:lstStyle/>
          <a:p>
            <a:pPr algn="just"/>
            <a:r>
              <a:rPr lang="ru-RU" dirty="0" smtClean="0">
                <a:solidFill>
                  <a:schemeClr val="accent1">
                    <a:lumMod val="50000"/>
                  </a:schemeClr>
                </a:solidFill>
                <a:latin typeface="Century Gothic" pitchFamily="34" charset="0"/>
              </a:rPr>
              <a:t>Движение Мечом – это </a:t>
            </a:r>
            <a:r>
              <a:rPr lang="ru-RU" b="1" dirty="0" smtClean="0">
                <a:solidFill>
                  <a:schemeClr val="accent1">
                    <a:lumMod val="50000"/>
                  </a:schemeClr>
                </a:solidFill>
                <a:latin typeface="Century Gothic" pitchFamily="34" charset="0"/>
              </a:rPr>
              <a:t>Воин Энергии.</a:t>
            </a:r>
          </a:p>
          <a:p>
            <a:pPr algn="just"/>
            <a:r>
              <a:rPr lang="ru-RU" dirty="0" smtClean="0">
                <a:solidFill>
                  <a:schemeClr val="accent1">
                    <a:lumMod val="50000"/>
                  </a:schemeClr>
                </a:solidFill>
                <a:latin typeface="Century Gothic" pitchFamily="34" charset="0"/>
              </a:rPr>
              <a:t>Если вы думаете, как правильно сделать, как держать Меч, как отработать стратегию, изучаете знания, выходите на доклад хоть к Владыке </a:t>
            </a:r>
            <a:r>
              <a:rPr lang="ru-RU" dirty="0" err="1" smtClean="0">
                <a:solidFill>
                  <a:schemeClr val="accent1">
                    <a:lumMod val="50000"/>
                  </a:schemeClr>
                </a:solidFill>
                <a:latin typeface="Century Gothic" pitchFamily="34" charset="0"/>
              </a:rPr>
              <a:t>Дзею</a:t>
            </a:r>
            <a:r>
              <a:rPr lang="ru-RU" dirty="0" smtClean="0">
                <a:solidFill>
                  <a:schemeClr val="accent1">
                    <a:lumMod val="50000"/>
                  </a:schemeClr>
                </a:solidFill>
                <a:latin typeface="Century Gothic" pitchFamily="34" charset="0"/>
              </a:rPr>
              <a:t>, хоть к </a:t>
            </a:r>
            <a:r>
              <a:rPr lang="ru-RU" dirty="0" err="1" smtClean="0">
                <a:solidFill>
                  <a:schemeClr val="accent1">
                    <a:lumMod val="50000"/>
                  </a:schemeClr>
                </a:solidFill>
                <a:latin typeface="Century Gothic" pitchFamily="34" charset="0"/>
              </a:rPr>
              <a:t>Майтрейе</a:t>
            </a:r>
            <a:r>
              <a:rPr lang="ru-RU" dirty="0" smtClean="0">
                <a:solidFill>
                  <a:schemeClr val="accent1">
                    <a:lumMod val="50000"/>
                  </a:schemeClr>
                </a:solidFill>
                <a:latin typeface="Century Gothic" pitchFamily="34" charset="0"/>
              </a:rPr>
              <a:t> – вы, в лучшем случае, </a:t>
            </a:r>
            <a:r>
              <a:rPr lang="ru-RU" b="1" dirty="0" smtClean="0">
                <a:solidFill>
                  <a:schemeClr val="accent1">
                    <a:lumMod val="50000"/>
                  </a:schemeClr>
                </a:solidFill>
                <a:latin typeface="Century Gothic" pitchFamily="34" charset="0"/>
              </a:rPr>
              <a:t>Воин Света</a:t>
            </a:r>
            <a:r>
              <a:rPr lang="ru-RU" dirty="0" smtClean="0">
                <a:solidFill>
                  <a:schemeClr val="accent1">
                    <a:lumMod val="50000"/>
                  </a:schemeClr>
                </a:solidFill>
                <a:latin typeface="Century Gothic" pitchFamily="34" charset="0"/>
              </a:rPr>
              <a:t>.</a:t>
            </a:r>
          </a:p>
          <a:p>
            <a:pPr algn="just"/>
            <a:r>
              <a:rPr lang="ru-RU" b="1" dirty="0" smtClean="0">
                <a:solidFill>
                  <a:schemeClr val="accent1">
                    <a:lumMod val="50000"/>
                  </a:schemeClr>
                </a:solidFill>
                <a:latin typeface="Century Gothic" pitchFamily="34" charset="0"/>
              </a:rPr>
              <a:t>Воин Духа </a:t>
            </a:r>
            <a:r>
              <a:rPr lang="ru-RU" dirty="0" smtClean="0">
                <a:solidFill>
                  <a:schemeClr val="accent1">
                    <a:lumMod val="50000"/>
                  </a:schemeClr>
                </a:solidFill>
                <a:latin typeface="Century Gothic" pitchFamily="34" charset="0"/>
              </a:rPr>
              <a:t>– это умение </a:t>
            </a:r>
            <a:r>
              <a:rPr lang="ru-RU" dirty="0" err="1" smtClean="0">
                <a:solidFill>
                  <a:schemeClr val="accent1">
                    <a:lumMod val="50000"/>
                  </a:schemeClr>
                </a:solidFill>
                <a:latin typeface="Century Gothic" pitchFamily="34" charset="0"/>
              </a:rPr>
              <a:t>многоприсутственными</a:t>
            </a:r>
            <a:r>
              <a:rPr lang="ru-RU" dirty="0" smtClean="0">
                <a:solidFill>
                  <a:schemeClr val="accent1">
                    <a:lumMod val="50000"/>
                  </a:schemeClr>
                </a:solidFill>
                <a:latin typeface="Century Gothic" pitchFamily="34" charset="0"/>
              </a:rPr>
              <a:t> (</a:t>
            </a:r>
            <a:r>
              <a:rPr lang="ru-RU" dirty="0" err="1" smtClean="0">
                <a:solidFill>
                  <a:schemeClr val="accent1">
                    <a:lumMod val="50000"/>
                  </a:schemeClr>
                </a:solidFill>
                <a:latin typeface="Century Gothic" pitchFamily="34" charset="0"/>
              </a:rPr>
              <a:t>многопроявленными</a:t>
            </a:r>
            <a:r>
              <a:rPr lang="ru-RU" dirty="0" smtClean="0">
                <a:solidFill>
                  <a:schemeClr val="accent1">
                    <a:lumMod val="50000"/>
                  </a:schemeClr>
                </a:solidFill>
                <a:latin typeface="Century Gothic" pitchFamily="34" charset="0"/>
              </a:rPr>
              <a:t>) действиями в применении любых технологий частей, систем, частностей и собственных разных тел организовать и исполнить то, что ему одному поручено. То есть, умение в Воле Отца и Владыки исполнить нетрадиционно что-то.</a:t>
            </a:r>
          </a:p>
          <a:p>
            <a:pPr algn="just"/>
            <a:r>
              <a:rPr lang="ru-RU" b="1" dirty="0" smtClean="0">
                <a:solidFill>
                  <a:schemeClr val="accent1">
                    <a:lumMod val="50000"/>
                  </a:schemeClr>
                </a:solidFill>
                <a:latin typeface="Century Gothic" pitchFamily="34" charset="0"/>
              </a:rPr>
              <a:t>Воинство Огня </a:t>
            </a:r>
            <a:r>
              <a:rPr lang="ru-RU" dirty="0" smtClean="0">
                <a:solidFill>
                  <a:schemeClr val="accent1">
                    <a:lumMod val="50000"/>
                  </a:schemeClr>
                </a:solidFill>
                <a:latin typeface="Century Gothic" pitchFamily="34" charset="0"/>
              </a:rPr>
              <a:t>– это управление вначале условиями, чтобы исполнить поручение. Собираешь условия, собираешь Огонь. Тебе должно хватать Огня. Не хватает – уметь выйти на контакт с Владыкой, с Отцом. И иметь Синтез, который тебя переформатирует в любой ситуации.</a:t>
            </a:r>
          </a:p>
          <a:p>
            <a:pPr algn="just">
              <a:buNone/>
            </a:pPr>
            <a:r>
              <a:rPr lang="ru-RU" sz="2600" b="1" dirty="0" smtClean="0">
                <a:solidFill>
                  <a:schemeClr val="accent1">
                    <a:lumMod val="50000"/>
                  </a:schemeClr>
                </a:solidFill>
                <a:latin typeface="Century Gothic" pitchFamily="34" charset="0"/>
                <a:ea typeface="Batang" pitchFamily="18" charset="-127"/>
                <a:cs typeface="Aharoni" pitchFamily="2" charset="-79"/>
              </a:rPr>
              <a:t>4 круг Профессионального Синтеза ИДИВО 23-24 февраля 2013 года, Краснодар</a:t>
            </a:r>
          </a:p>
          <a:p>
            <a:pPr algn="just"/>
            <a:endParaRPr lang="ru-RU" dirty="0" smtClean="0">
              <a:solidFill>
                <a:schemeClr val="accent1">
                  <a:lumMod val="50000"/>
                </a:schemeClr>
              </a:solidFill>
              <a:latin typeface="Century Gothic" pitchFamily="34" charset="0"/>
            </a:endParaRPr>
          </a:p>
          <a:p>
            <a:pPr algn="just"/>
            <a:endParaRPr lang="ru-RU" dirty="0" smtClean="0">
              <a:solidFill>
                <a:schemeClr val="accent1">
                  <a:lumMod val="50000"/>
                </a:schemeClr>
              </a:solidFill>
              <a:latin typeface="Century Gothic" pitchFamily="34" charset="0"/>
            </a:endParaRPr>
          </a:p>
          <a:p>
            <a:pPr algn="just"/>
            <a:endParaRPr lang="ru-RU" dirty="0">
              <a:solidFill>
                <a:schemeClr val="accent1">
                  <a:lumMod val="50000"/>
                </a:schemeClr>
              </a:solidFill>
              <a:latin typeface="Century Gothic"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latin typeface="Batang" pitchFamily="18" charset="-127"/>
                <a:ea typeface="Batang" pitchFamily="18" charset="-127"/>
              </a:rPr>
              <a:t>Различные состояния воинства</a:t>
            </a:r>
            <a:endParaRPr lang="ru-RU" dirty="0"/>
          </a:p>
        </p:txBody>
      </p:sp>
      <p:sp>
        <p:nvSpPr>
          <p:cNvPr id="3" name="Содержимое 2"/>
          <p:cNvSpPr>
            <a:spLocks noGrp="1"/>
          </p:cNvSpPr>
          <p:nvPr>
            <p:ph sz="quarter" idx="1"/>
          </p:nvPr>
        </p:nvSpPr>
        <p:spPr>
          <a:xfrm>
            <a:off x="539552" y="1600200"/>
            <a:ext cx="8226496" cy="4637112"/>
          </a:xfrm>
        </p:spPr>
        <p:txBody>
          <a:bodyPr>
            <a:normAutofit fontScale="62500" lnSpcReduction="20000"/>
          </a:bodyPr>
          <a:lstStyle/>
          <a:p>
            <a:pPr algn="just"/>
            <a:r>
              <a:rPr lang="ru-RU" dirty="0" smtClean="0">
                <a:solidFill>
                  <a:schemeClr val="accent1">
                    <a:lumMod val="50000"/>
                  </a:schemeClr>
                </a:solidFill>
              </a:rPr>
              <a:t>Чем отличается Воин Огня от Воина Духа? </a:t>
            </a:r>
            <a:r>
              <a:rPr lang="ru-RU" b="1" dirty="0" smtClean="0">
                <a:solidFill>
                  <a:schemeClr val="accent1">
                    <a:lumMod val="50000"/>
                  </a:schemeClr>
                </a:solidFill>
              </a:rPr>
              <a:t>Воин Огня </a:t>
            </a:r>
            <a:r>
              <a:rPr lang="ru-RU" dirty="0" smtClean="0">
                <a:solidFill>
                  <a:schemeClr val="accent1">
                    <a:lumMod val="50000"/>
                  </a:schemeClr>
                </a:solidFill>
              </a:rPr>
              <a:t>вначале Чело и готовится к сложению возможностей, а потом применяет их. Воин Духа ни к чему не готовится. Почему? А Иерархия это и есть Дух, он просто исходит из того, что есть. Вот ты есть такой Чело и именно так и будешь действовать, как есть. Вот это </a:t>
            </a:r>
            <a:r>
              <a:rPr lang="ru-RU" b="1" dirty="0" smtClean="0">
                <a:solidFill>
                  <a:schemeClr val="accent1">
                    <a:lumMod val="50000"/>
                  </a:schemeClr>
                </a:solidFill>
              </a:rPr>
              <a:t>Воин Духа</a:t>
            </a:r>
            <a:r>
              <a:rPr lang="ru-RU" dirty="0" smtClean="0">
                <a:solidFill>
                  <a:schemeClr val="accent1">
                    <a:lumMod val="50000"/>
                  </a:schemeClr>
                </a:solidFill>
              </a:rPr>
              <a:t>.</a:t>
            </a:r>
          </a:p>
          <a:p>
            <a:pPr algn="just"/>
            <a:r>
              <a:rPr lang="ru-RU" b="1" dirty="0" smtClean="0">
                <a:solidFill>
                  <a:schemeClr val="accent1">
                    <a:lumMod val="50000"/>
                  </a:schemeClr>
                </a:solidFill>
              </a:rPr>
              <a:t>Воин Света </a:t>
            </a:r>
            <a:r>
              <a:rPr lang="ru-RU" dirty="0" smtClean="0">
                <a:solidFill>
                  <a:schemeClr val="accent1">
                    <a:lumMod val="50000"/>
                  </a:schemeClr>
                </a:solidFill>
              </a:rPr>
              <a:t>действует по мудрости ему данной, пытаясь найти мудрость ему не данную. …он фактически воюет за следующую мудрость. За следующую мудрость! Ему недоступную в этой. </a:t>
            </a:r>
          </a:p>
          <a:p>
            <a:pPr algn="just"/>
            <a:r>
              <a:rPr lang="ru-RU" dirty="0" smtClean="0">
                <a:solidFill>
                  <a:schemeClr val="accent1">
                    <a:lumMod val="50000"/>
                  </a:schemeClr>
                </a:solidFill>
              </a:rPr>
              <a:t>И </a:t>
            </a:r>
            <a:r>
              <a:rPr lang="ru-RU" b="1" dirty="0" smtClean="0">
                <a:solidFill>
                  <a:schemeClr val="accent1">
                    <a:lumMod val="50000"/>
                  </a:schemeClr>
                </a:solidFill>
              </a:rPr>
              <a:t>Воин Энергии</a:t>
            </a:r>
            <a:r>
              <a:rPr lang="ru-RU" dirty="0" smtClean="0">
                <a:solidFill>
                  <a:schemeClr val="accent1">
                    <a:lumMod val="50000"/>
                  </a:schemeClr>
                </a:solidFill>
              </a:rPr>
              <a:t>. Что хочу, то и ворочу и бегу туда, куда мне надо. Мне пришло в голову убить эту </a:t>
            </a:r>
            <a:r>
              <a:rPr lang="ru-RU" dirty="0" err="1" smtClean="0">
                <a:solidFill>
                  <a:schemeClr val="accent1">
                    <a:lumMod val="50000"/>
                  </a:schemeClr>
                </a:solidFill>
              </a:rPr>
              <a:t>сущнягу</a:t>
            </a:r>
            <a:r>
              <a:rPr lang="ru-RU" dirty="0" smtClean="0">
                <a:solidFill>
                  <a:schemeClr val="accent1">
                    <a:lumMod val="50000"/>
                  </a:schemeClr>
                </a:solidFill>
              </a:rPr>
              <a:t> и я за ней бегу. Воинство Энергии, по-другому скажу, воинство любви.</a:t>
            </a:r>
            <a:r>
              <a:rPr lang="ru-RU" dirty="0" smtClean="0"/>
              <a:t> …</a:t>
            </a:r>
            <a:r>
              <a:rPr lang="ru-RU" dirty="0" smtClean="0">
                <a:solidFill>
                  <a:schemeClr val="accent1">
                    <a:lumMod val="50000"/>
                  </a:schemeClr>
                </a:solidFill>
              </a:rPr>
              <a:t>выплеск любви, когда любовь переходит в ненависть, при переходе из любви в ненависть появляется энергия. И вот эта энергия заставляет тебя примениться, гоняясь и убивая </a:t>
            </a:r>
            <a:r>
              <a:rPr lang="ru-RU" dirty="0" err="1" smtClean="0">
                <a:solidFill>
                  <a:schemeClr val="accent1">
                    <a:lumMod val="50000"/>
                  </a:schemeClr>
                </a:solidFill>
              </a:rPr>
              <a:t>сущнягу</a:t>
            </a:r>
            <a:r>
              <a:rPr lang="ru-RU" dirty="0" smtClean="0">
                <a:solidFill>
                  <a:schemeClr val="accent1">
                    <a:lumMod val="50000"/>
                  </a:schemeClr>
                </a:solidFill>
              </a:rPr>
              <a:t>, но ты при этом остаёшься не в любви, а в ненависти. Поэтому за чистоту пространства я всегда выступаю, но против убийства всех </a:t>
            </a:r>
            <a:r>
              <a:rPr lang="ru-RU" dirty="0" err="1" smtClean="0">
                <a:solidFill>
                  <a:schemeClr val="accent1">
                    <a:lumMod val="50000"/>
                  </a:schemeClr>
                </a:solidFill>
              </a:rPr>
              <a:t>сущняг</a:t>
            </a:r>
            <a:r>
              <a:rPr lang="ru-RU" dirty="0" smtClean="0">
                <a:solidFill>
                  <a:schemeClr val="accent1">
                    <a:lumMod val="50000"/>
                  </a:schemeClr>
                </a:solidFill>
              </a:rPr>
              <a:t> подряд. </a:t>
            </a:r>
          </a:p>
          <a:p>
            <a:pPr algn="just"/>
            <a:endParaRPr lang="ru-RU" dirty="0" smtClean="0">
              <a:solidFill>
                <a:schemeClr val="accent1">
                  <a:lumMod val="50000"/>
                </a:schemeClr>
              </a:solidFill>
            </a:endParaRPr>
          </a:p>
          <a:p>
            <a:pPr algn="just">
              <a:buNone/>
            </a:pPr>
            <a:r>
              <a:rPr lang="ru-RU" b="1" dirty="0" smtClean="0">
                <a:solidFill>
                  <a:schemeClr val="accent1">
                    <a:lumMod val="50000"/>
                  </a:schemeClr>
                </a:solidFill>
              </a:rPr>
              <a:t>27 Синтез Огня «ИВ </a:t>
            </a:r>
            <a:r>
              <a:rPr lang="ru-RU" b="1" dirty="0" err="1" smtClean="0">
                <a:solidFill>
                  <a:schemeClr val="accent1">
                    <a:lumMod val="50000"/>
                  </a:schemeClr>
                </a:solidFill>
              </a:rPr>
              <a:t>Майтрейя</a:t>
            </a:r>
            <a:r>
              <a:rPr lang="ru-RU" b="1" dirty="0" smtClean="0">
                <a:solidFill>
                  <a:schemeClr val="accent1">
                    <a:lumMod val="50000"/>
                  </a:schemeClr>
                </a:solidFill>
              </a:rPr>
              <a:t>», ДИВО 14Про Балтия, В. Сердюк, 16-17 февраля 2013 года</a:t>
            </a:r>
          </a:p>
          <a:p>
            <a:pPr algn="just">
              <a:buNone/>
            </a:pPr>
            <a:endParaRPr lang="ru-RU" dirty="0">
              <a:solidFill>
                <a:schemeClr val="accent1">
                  <a:lumMod val="50000"/>
                </a:schemeClr>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740</TotalTime>
  <Words>4318</Words>
  <Application>Microsoft Office PowerPoint</Application>
  <PresentationFormat>Экран (4:3)</PresentationFormat>
  <Paragraphs>213</Paragraphs>
  <Slides>31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31</vt:i4>
      </vt:variant>
    </vt:vector>
  </HeadingPairs>
  <TitlesOfParts>
    <vt:vector size="32" baseType="lpstr">
      <vt:lpstr>Обычная</vt:lpstr>
      <vt:lpstr>  ПРАЗДНИК ВОИНОВ СИНТЕЗА  23 ФЕВРАЛЯ 2013 г.  </vt:lpstr>
      <vt:lpstr>Праздник Воинов Огня</vt:lpstr>
      <vt:lpstr>Почему праздник установлен  23 февраля 2013 года</vt:lpstr>
      <vt:lpstr>Воин Огня</vt:lpstr>
      <vt:lpstr>Инструменты Воина Огня</vt:lpstr>
      <vt:lpstr>Инструменты Воина Огня</vt:lpstr>
      <vt:lpstr>Воин Огня – Ведущий Огня</vt:lpstr>
      <vt:lpstr>Различные состояния воинства</vt:lpstr>
      <vt:lpstr>Различные состояния воинства</vt:lpstr>
      <vt:lpstr>Воин Огня</vt:lpstr>
      <vt:lpstr>Воинство Огня</vt:lpstr>
      <vt:lpstr>4 вида деятельности огнём Воина Огня</vt:lpstr>
      <vt:lpstr>Три главных ипостаси развития Воина Огня</vt:lpstr>
      <vt:lpstr>Две позиции Воина Огня</vt:lpstr>
      <vt:lpstr>Идеал Армии Майтрейи</vt:lpstr>
      <vt:lpstr>Качество Воина приобретаем у Всевышнего</vt:lpstr>
      <vt:lpstr>Восхождение Иерархией воинством</vt:lpstr>
      <vt:lpstr>Воинство –  искусство жизни и бытия</vt:lpstr>
      <vt:lpstr>Виды жизни Воина Огня</vt:lpstr>
      <vt:lpstr>Четыре фактора обучения Воина Огня</vt:lpstr>
      <vt:lpstr>Воин Огня – умение найти формулу, взгляд, позицию, полезную окружающим</vt:lpstr>
      <vt:lpstr>Воинство Синтеза  как выражение служения</vt:lpstr>
      <vt:lpstr>Воинство Синтеза  как выражение служения</vt:lpstr>
      <vt:lpstr>Воинство Синтеза  как выражение служения</vt:lpstr>
      <vt:lpstr>Воинство Синтеза  как выражение служения</vt:lpstr>
      <vt:lpstr>Воинство Синтеза  как выражение служения</vt:lpstr>
      <vt:lpstr>Воин Синтеза</vt:lpstr>
      <vt:lpstr>Базовые позиции Воина Синтеза</vt:lpstr>
      <vt:lpstr>Базовые позиции Воина Синтеза </vt:lpstr>
      <vt:lpstr>Базовые позиции Воина Синтеза </vt:lpstr>
      <vt:lpstr>Принципат действия  Воина Синтеза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Марина</dc:creator>
  <cp:lastModifiedBy>Asus</cp:lastModifiedBy>
  <cp:revision>77</cp:revision>
  <dcterms:created xsi:type="dcterms:W3CDTF">2016-02-21T16:25:38Z</dcterms:created>
  <dcterms:modified xsi:type="dcterms:W3CDTF">2016-02-22T20:12:29Z</dcterms:modified>
</cp:coreProperties>
</file>